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0"/>
  </p:notesMasterIdLst>
  <p:sldIdLst>
    <p:sldId id="298" r:id="rId2"/>
    <p:sldId id="269" r:id="rId3"/>
    <p:sldId id="280" r:id="rId4"/>
    <p:sldId id="306" r:id="rId5"/>
    <p:sldId id="300" r:id="rId6"/>
    <p:sldId id="282" r:id="rId7"/>
    <p:sldId id="307" r:id="rId8"/>
    <p:sldId id="301" r:id="rId9"/>
    <p:sldId id="311" r:id="rId10"/>
    <p:sldId id="310" r:id="rId11"/>
    <p:sldId id="312" r:id="rId12"/>
    <p:sldId id="295" r:id="rId13"/>
    <p:sldId id="308" r:id="rId14"/>
    <p:sldId id="304" r:id="rId15"/>
    <p:sldId id="314" r:id="rId16"/>
    <p:sldId id="315" r:id="rId17"/>
    <p:sldId id="296" r:id="rId18"/>
    <p:sldId id="31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2866" autoAdjust="0"/>
  </p:normalViewPr>
  <p:slideViewPr>
    <p:cSldViewPr snapToGrid="0">
      <p:cViewPr varScale="1">
        <p:scale>
          <a:sx n="90" d="100"/>
          <a:sy n="90" d="100"/>
        </p:scale>
        <p:origin x="6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390692-9541-400F-9A8E-A597A1D84608}" type="datetimeFigureOut">
              <a:rPr lang="en-US" smtClean="0"/>
              <a:t>11/2/2017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D2870B-B452-4A76-BC6F-74C81F1923F7}" type="slidenum">
              <a:rPr lang="en-US" smtClean="0"/>
              <a:t>‹#›</a:t>
            </a:fld>
            <a:endParaRPr lang="en-US"/>
          </a:p>
        </p:txBody>
      </p:sp>
    </p:spTree>
    <p:extLst>
      <p:ext uri="{BB962C8B-B14F-4D97-AF65-F5344CB8AC3E}">
        <p14:creationId xmlns:p14="http://schemas.microsoft.com/office/powerpoint/2010/main" val="328226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D2870B-B452-4A76-BC6F-74C81F1923F7}" type="slidenum">
              <a:rPr lang="en-US" smtClean="0"/>
              <a:t>13</a:t>
            </a:fld>
            <a:endParaRPr lang="en-US"/>
          </a:p>
        </p:txBody>
      </p:sp>
    </p:spTree>
    <p:extLst>
      <p:ext uri="{BB962C8B-B14F-4D97-AF65-F5344CB8AC3E}">
        <p14:creationId xmlns:p14="http://schemas.microsoft.com/office/powerpoint/2010/main" val="3003640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D2870B-B452-4A76-BC6F-74C81F1923F7}" type="slidenum">
              <a:rPr lang="en-US" smtClean="0"/>
              <a:t>17</a:t>
            </a:fld>
            <a:endParaRPr lang="en-US"/>
          </a:p>
        </p:txBody>
      </p:sp>
    </p:spTree>
    <p:extLst>
      <p:ext uri="{BB962C8B-B14F-4D97-AF65-F5344CB8AC3E}">
        <p14:creationId xmlns:p14="http://schemas.microsoft.com/office/powerpoint/2010/main" val="4062278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5400" b="1">
                <a:solidFill>
                  <a:srgbClr val="FF0000"/>
                </a:solidFill>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60D558-34A3-44DD-A154-E722D5265996}" type="datetime1">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4015078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D1A817-BF8E-4D0F-8C84-6A73EE0A7E56}" type="datetime1">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484079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BBD0F-CF82-4C1B-932E-5DCBF56E161B}" type="datetime1">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93788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BF76C3-8DE3-480F-AA69-FB752929385D}" type="datetime1">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2401085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ED1454-6C5A-4691-92BE-AF5087D0D9E7}" type="datetime1">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2178590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803D0E-FEB5-4A26-A711-273270D28F22}" type="datetime1">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528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9626DD-586E-4355-9D8E-DC560FEF90E0}" type="datetime1">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652773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BD9654-9D35-469E-9361-908E85CC131D}" type="datetime1">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2691337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734CE5-1957-4D46-8383-3670CE3C7EE0}" type="datetime1">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29237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8E0799-5860-4FC8-A323-A6DD81914A29}" type="datetime1">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4199516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29AD0C-E533-4F97-BC40-968D99A03C7B}" type="datetime1">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78C00-9436-44DE-A567-EB6FBC213CB4}" type="slidenum">
              <a:rPr lang="en-US" smtClean="0"/>
              <a:t>‹#›</a:t>
            </a:fld>
            <a:endParaRPr lang="en-US"/>
          </a:p>
        </p:txBody>
      </p:sp>
    </p:spTree>
    <p:extLst>
      <p:ext uri="{BB962C8B-B14F-4D97-AF65-F5344CB8AC3E}">
        <p14:creationId xmlns:p14="http://schemas.microsoft.com/office/powerpoint/2010/main" val="2102199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9DF5E-4488-4C06-A3F1-07FDC15B64E5}" type="datetime1">
              <a:rPr lang="en-US" smtClean="0"/>
              <a:t>11/2/2017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478C00-9436-44DE-A567-EB6FBC213CB4}" type="slidenum">
              <a:rPr lang="en-US" smtClean="0"/>
              <a:t>‹#›</a:t>
            </a:fld>
            <a:endParaRPr lang="en-US"/>
          </a:p>
        </p:txBody>
      </p:sp>
    </p:spTree>
    <p:extLst>
      <p:ext uri="{BB962C8B-B14F-4D97-AF65-F5344CB8AC3E}">
        <p14:creationId xmlns:p14="http://schemas.microsoft.com/office/powerpoint/2010/main" val="119410060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defTabSz="914400" rtl="0" eaLnBrk="1" latinLnBrk="0" hangingPunct="1">
        <a:lnSpc>
          <a:spcPct val="90000"/>
        </a:lnSpc>
        <a:spcBef>
          <a:spcPct val="0"/>
        </a:spcBef>
        <a:buNone/>
        <a:defRPr sz="3600" kern="1200">
          <a:solidFill>
            <a:srgbClr val="FF00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9144000" cy="1878414"/>
          </a:xfrm>
        </p:spPr>
        <p:txBody>
          <a:bodyPr>
            <a:normAutofit/>
          </a:bodyPr>
          <a:lstStyle/>
          <a:p>
            <a:r>
              <a:rPr lang="en-US" sz="4800" dirty="0" err="1">
                <a:latin typeface="Arial" panose="020B0604020202020204" pitchFamily="34" charset="0"/>
                <a:cs typeface="Arial" panose="020B0604020202020204" pitchFamily="34" charset="0"/>
              </a:rPr>
              <a:t>Giao</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Tiếp</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Với</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Cảm</a:t>
            </a:r>
            <a:r>
              <a:rPr lang="en-US" sz="4800" dirty="0">
                <a:latin typeface="Arial" panose="020B0604020202020204" pitchFamily="34" charset="0"/>
                <a:cs typeface="Arial" panose="020B0604020202020204" pitchFamily="34" charset="0"/>
              </a:rPr>
              <a:t> </a:t>
            </a:r>
            <a:r>
              <a:rPr lang="en-US" sz="4800" dirty="0" err="1">
                <a:latin typeface="Arial" panose="020B0604020202020204" pitchFamily="34" charset="0"/>
                <a:cs typeface="Arial" panose="020B0604020202020204" pitchFamily="34" charset="0"/>
              </a:rPr>
              <a:t>Biến</a:t>
            </a:r>
            <a:endParaRPr lang="en-US" sz="4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22600" y="3245773"/>
            <a:ext cx="9144000" cy="1289643"/>
          </a:xfrm>
        </p:spPr>
        <p:txBody>
          <a:bodyPr>
            <a:normAutofit/>
          </a:bodyPr>
          <a:lstStyle/>
          <a:p>
            <a:r>
              <a:rPr lang="en-US" dirty="0" err="1">
                <a:latin typeface="Arial" panose="020B0604020202020204" pitchFamily="34" charset="0"/>
                <a:cs typeface="Arial" panose="020B0604020202020204" pitchFamily="34" charset="0"/>
              </a:rPr>
              <a:t>SArduino</a:t>
            </a:r>
            <a:r>
              <a:rPr lang="en-US" dirty="0">
                <a:latin typeface="Arial" panose="020B0604020202020204" pitchFamily="34" charset="0"/>
                <a:cs typeface="Arial" panose="020B0604020202020204" pitchFamily="34" charset="0"/>
              </a:rPr>
              <a:t> </a:t>
            </a:r>
            <a:r>
              <a:rPr lang="en-US">
                <a:latin typeface="Arial" panose="020B0604020202020204" pitchFamily="34" charset="0"/>
                <a:cs typeface="Arial" panose="020B0604020202020204" pitchFamily="34" charset="0"/>
              </a:rPr>
              <a:t>Training </a:t>
            </a:r>
            <a:r>
              <a:rPr lang="en-US" smtClean="0">
                <a:latin typeface="Arial" panose="020B0604020202020204" pitchFamily="34" charset="0"/>
                <a:cs typeface="Arial" panose="020B0604020202020204" pitchFamily="34" charset="0"/>
              </a:rPr>
              <a:t>2018 cho THCS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Saigon Institute of Technology</a:t>
            </a:r>
          </a:p>
        </p:txBody>
      </p:sp>
      <p:sp>
        <p:nvSpPr>
          <p:cNvPr id="7" name="Slide Number Placeholder 6"/>
          <p:cNvSpPr>
            <a:spLocks noGrp="1"/>
          </p:cNvSpPr>
          <p:nvPr>
            <p:ph type="sldNum" sz="quarter" idx="12"/>
          </p:nvPr>
        </p:nvSpPr>
        <p:spPr/>
        <p:txBody>
          <a:bodyPr/>
          <a:lstStyle/>
          <a:p>
            <a:fld id="{1F478C00-9436-44DE-A567-EB6FBC213CB4}" type="slidenum">
              <a:rPr lang="en-US" smtClean="0"/>
              <a:t>1</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23" y="107358"/>
            <a:ext cx="1809750" cy="1428750"/>
          </a:xfrm>
          <a:prstGeom prst="rect">
            <a:avLst/>
          </a:prstGeom>
        </p:spPr>
      </p:pic>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7190367" y="106599"/>
            <a:ext cx="1724841" cy="141727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3990" y="4762046"/>
            <a:ext cx="6627010" cy="1358537"/>
          </a:xfrm>
          <a:prstGeom prst="rect">
            <a:avLst/>
          </a:prstGeom>
        </p:spPr>
      </p:pic>
    </p:spTree>
    <p:extLst>
      <p:ext uri="{BB962C8B-B14F-4D97-AF65-F5344CB8AC3E}">
        <p14:creationId xmlns:p14="http://schemas.microsoft.com/office/powerpoint/2010/main" val="3544257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Chương trình mẫu (tt)</a:t>
            </a:r>
            <a:endParaRPr lang="en-US" dirty="0"/>
          </a:p>
        </p:txBody>
      </p:sp>
      <p:sp>
        <p:nvSpPr>
          <p:cNvPr id="6" name="Content Placeholder 5"/>
          <p:cNvSpPr>
            <a:spLocks noGrp="1"/>
          </p:cNvSpPr>
          <p:nvPr>
            <p:ph idx="1"/>
          </p:nvPr>
        </p:nvSpPr>
        <p:spPr>
          <a:xfrm>
            <a:off x="130629" y="1451429"/>
            <a:ext cx="8897257" cy="4725534"/>
          </a:xfrm>
        </p:spPr>
        <p:txBody>
          <a:bodyPr>
            <a:noAutofit/>
          </a:bodyPr>
          <a:lstStyle/>
          <a:p>
            <a:pPr marL="0" indent="0">
              <a:buNone/>
            </a:pPr>
            <a:r>
              <a:rPr lang="en-US" sz="1600" smtClean="0">
                <a:solidFill>
                  <a:srgbClr val="0000FF"/>
                </a:solidFill>
                <a:latin typeface="Courier New" panose="02070309020205020404" pitchFamily="49" charset="0"/>
                <a:cs typeface="Courier New" panose="02070309020205020404" pitchFamily="49" charset="0"/>
              </a:rPr>
              <a:t>procedure</a:t>
            </a:r>
            <a:r>
              <a:rPr lang="en-US" sz="1600" smtClean="0">
                <a:solidFill>
                  <a:srgbClr val="000000"/>
                </a:solidFill>
                <a:latin typeface="Courier New" panose="02070309020205020404" pitchFamily="49" charset="0"/>
                <a:cs typeface="Courier New" panose="02070309020205020404" pitchFamily="49" charset="0"/>
              </a:rPr>
              <a:t> loop;</a:t>
            </a:r>
          </a:p>
          <a:p>
            <a:pPr marL="0" indent="0">
              <a:buNone/>
            </a:pPr>
            <a:r>
              <a:rPr lang="en-US" sz="1600" smtClean="0">
                <a:solidFill>
                  <a:srgbClr val="0000FF"/>
                </a:solidFill>
                <a:latin typeface="Courier New" panose="02070309020205020404" pitchFamily="49" charset="0"/>
                <a:cs typeface="Courier New" panose="02070309020205020404" pitchFamily="49" charset="0"/>
              </a:rPr>
              <a:t>var</a:t>
            </a:r>
            <a:r>
              <a:rPr lang="en-US" sz="1600" smtClean="0">
                <a:solidFill>
                  <a:srgbClr val="000000"/>
                </a:solidFill>
                <a:latin typeface="Courier New" panose="02070309020205020404" pitchFamily="49" charset="0"/>
                <a:cs typeface="Courier New" panose="02070309020205020404" pitchFamily="49" charset="0"/>
              </a:rPr>
              <a:t> duration, inches, cm: </a:t>
            </a:r>
            <a:r>
              <a:rPr lang="en-US" sz="1600" smtClean="0">
                <a:solidFill>
                  <a:srgbClr val="0000FF"/>
                </a:solidFill>
                <a:latin typeface="Courier New" panose="02070309020205020404" pitchFamily="49" charset="0"/>
                <a:cs typeface="Courier New" panose="02070309020205020404" pitchFamily="49" charset="0"/>
              </a:rPr>
              <a:t>longint</a:t>
            </a:r>
            <a:r>
              <a:rPr lang="en-US" sz="1600" smtClean="0">
                <a:solidFill>
                  <a:srgbClr val="000000"/>
                </a:solidFill>
                <a:latin typeface="Courier New" panose="02070309020205020404" pitchFamily="49" charset="0"/>
                <a:cs typeface="Courier New" panose="02070309020205020404" pitchFamily="49" charset="0"/>
              </a:rPr>
              <a:t>;</a:t>
            </a:r>
          </a:p>
          <a:p>
            <a:pPr marL="0" indent="0">
              <a:buNone/>
            </a:pPr>
            <a:r>
              <a:rPr lang="en-US" sz="1600" smtClean="0">
                <a:solidFill>
                  <a:srgbClr val="0000FF"/>
                </a:solidFill>
                <a:latin typeface="Courier New" panose="02070309020205020404" pitchFamily="49" charset="0"/>
                <a:cs typeface="Courier New" panose="02070309020205020404" pitchFamily="49" charset="0"/>
              </a:rPr>
              <a:t>begin</a:t>
            </a:r>
            <a:r>
              <a:rPr lang="en-US" sz="160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smtClean="0">
                <a:solidFill>
                  <a:srgbClr val="000000"/>
                </a:solidFill>
                <a:latin typeface="Courier New" panose="02070309020205020404" pitchFamily="49" charset="0"/>
                <a:cs typeface="Courier New" panose="02070309020205020404" pitchFamily="49" charset="0"/>
              </a:rPr>
              <a:t>    digitalWrite(trigPin,</a:t>
            </a:r>
            <a:r>
              <a:rPr lang="en-US" sz="1600" smtClean="0">
                <a:solidFill>
                  <a:srgbClr val="09885A"/>
                </a:solidFill>
                <a:latin typeface="Courier New" panose="02070309020205020404" pitchFamily="49" charset="0"/>
                <a:cs typeface="Courier New" panose="02070309020205020404" pitchFamily="49" charset="0"/>
              </a:rPr>
              <a:t>0</a:t>
            </a:r>
            <a:r>
              <a:rPr lang="en-US" sz="1600" smtClean="0">
                <a:solidFill>
                  <a:srgbClr val="000000"/>
                </a:solidFill>
                <a:latin typeface="Courier New" panose="02070309020205020404" pitchFamily="49" charset="0"/>
                <a:cs typeface="Courier New" panose="02070309020205020404" pitchFamily="49" charset="0"/>
              </a:rPr>
              <a:t>); </a:t>
            </a:r>
            <a:r>
              <a:rPr lang="en-US" sz="1600" smtClean="0">
                <a:solidFill>
                  <a:srgbClr val="008000"/>
                </a:solidFill>
                <a:latin typeface="Courier New" panose="02070309020205020404" pitchFamily="49" charset="0"/>
                <a:cs typeface="Courier New" panose="02070309020205020404" pitchFamily="49" charset="0"/>
              </a:rPr>
              <a:t>{tat chan trig}</a:t>
            </a:r>
            <a:r>
              <a:rPr lang="en-US" sz="160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smtClean="0">
                <a:solidFill>
                  <a:srgbClr val="000000"/>
                </a:solidFill>
                <a:latin typeface="Courier New" panose="02070309020205020404" pitchFamily="49" charset="0"/>
                <a:cs typeface="Courier New" panose="02070309020205020404" pitchFamily="49" charset="0"/>
              </a:rPr>
              <a:t>    delayMicroseconds(</a:t>
            </a:r>
            <a:r>
              <a:rPr lang="en-US" sz="1600" smtClean="0">
                <a:solidFill>
                  <a:srgbClr val="09885A"/>
                </a:solidFill>
                <a:latin typeface="Courier New" panose="02070309020205020404" pitchFamily="49" charset="0"/>
                <a:cs typeface="Courier New" panose="02070309020205020404" pitchFamily="49" charset="0"/>
              </a:rPr>
              <a:t>2</a:t>
            </a:r>
            <a:r>
              <a:rPr lang="en-US" sz="160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smtClean="0">
                <a:solidFill>
                  <a:srgbClr val="000000"/>
                </a:solidFill>
                <a:latin typeface="Courier New" panose="02070309020205020404" pitchFamily="49" charset="0"/>
                <a:cs typeface="Courier New" panose="02070309020205020404" pitchFamily="49" charset="0"/>
              </a:rPr>
              <a:t>    digitalWrite(trigPin,</a:t>
            </a:r>
            <a:r>
              <a:rPr lang="en-US" sz="1600" smtClean="0">
                <a:solidFill>
                  <a:srgbClr val="09885A"/>
                </a:solidFill>
                <a:latin typeface="Courier New" panose="02070309020205020404" pitchFamily="49" charset="0"/>
                <a:cs typeface="Courier New" panose="02070309020205020404" pitchFamily="49" charset="0"/>
              </a:rPr>
              <a:t>1</a:t>
            </a:r>
            <a:r>
              <a:rPr lang="en-US" sz="1600" smtClean="0">
                <a:solidFill>
                  <a:srgbClr val="000000"/>
                </a:solidFill>
                <a:latin typeface="Courier New" panose="02070309020205020404" pitchFamily="49" charset="0"/>
                <a:cs typeface="Courier New" panose="02070309020205020404" pitchFamily="49" charset="0"/>
              </a:rPr>
              <a:t>); </a:t>
            </a:r>
            <a:r>
              <a:rPr lang="en-US" sz="1600" smtClean="0">
                <a:solidFill>
                  <a:srgbClr val="008000"/>
                </a:solidFill>
                <a:latin typeface="Courier New" panose="02070309020205020404" pitchFamily="49" charset="0"/>
                <a:cs typeface="Courier New" panose="02070309020205020404" pitchFamily="49" charset="0"/>
              </a:rPr>
              <a:t>{phat xung tu chan trig}</a:t>
            </a:r>
            <a:r>
              <a:rPr lang="en-US" sz="160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smtClean="0">
                <a:solidFill>
                  <a:srgbClr val="000000"/>
                </a:solidFill>
                <a:latin typeface="Courier New" panose="02070309020205020404" pitchFamily="49" charset="0"/>
                <a:cs typeface="Courier New" panose="02070309020205020404" pitchFamily="49" charset="0"/>
              </a:rPr>
              <a:t>    delayMicroseconds(</a:t>
            </a:r>
            <a:r>
              <a:rPr lang="en-US" sz="1600" smtClean="0">
                <a:solidFill>
                  <a:srgbClr val="09885A"/>
                </a:solidFill>
                <a:latin typeface="Courier New" panose="02070309020205020404" pitchFamily="49" charset="0"/>
                <a:cs typeface="Courier New" panose="02070309020205020404" pitchFamily="49" charset="0"/>
              </a:rPr>
              <a:t>5</a:t>
            </a:r>
            <a:r>
              <a:rPr lang="en-US" sz="1600" smtClean="0">
                <a:solidFill>
                  <a:srgbClr val="000000"/>
                </a:solidFill>
                <a:latin typeface="Courier New" panose="02070309020205020404" pitchFamily="49" charset="0"/>
                <a:cs typeface="Courier New" panose="02070309020205020404" pitchFamily="49" charset="0"/>
              </a:rPr>
              <a:t>); </a:t>
            </a:r>
            <a:r>
              <a:rPr lang="en-US" sz="1600" smtClean="0">
                <a:solidFill>
                  <a:srgbClr val="008000"/>
                </a:solidFill>
                <a:latin typeface="Courier New" panose="02070309020205020404" pitchFamily="49" charset="0"/>
                <a:cs typeface="Courier New" panose="02070309020205020404" pitchFamily="49" charset="0"/>
              </a:rPr>
              <a:t>{xung co do dai 5 microSeconds}</a:t>
            </a:r>
            <a:r>
              <a:rPr lang="en-US" sz="160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smtClean="0">
                <a:solidFill>
                  <a:srgbClr val="000000"/>
                </a:solidFill>
                <a:latin typeface="Courier New" panose="02070309020205020404" pitchFamily="49" charset="0"/>
                <a:cs typeface="Courier New" panose="02070309020205020404" pitchFamily="49" charset="0"/>
              </a:rPr>
              <a:t>    digitalWrite(trigPin,</a:t>
            </a:r>
            <a:r>
              <a:rPr lang="en-US" sz="1600" smtClean="0">
                <a:solidFill>
                  <a:srgbClr val="09885A"/>
                </a:solidFill>
                <a:latin typeface="Courier New" panose="02070309020205020404" pitchFamily="49" charset="0"/>
                <a:cs typeface="Courier New" panose="02070309020205020404" pitchFamily="49" charset="0"/>
              </a:rPr>
              <a:t>0</a:t>
            </a:r>
            <a:r>
              <a:rPr lang="en-US" sz="1600" smtClean="0">
                <a:solidFill>
                  <a:srgbClr val="000000"/>
                </a:solidFill>
                <a:latin typeface="Courier New" panose="02070309020205020404" pitchFamily="49" charset="0"/>
                <a:cs typeface="Courier New" panose="02070309020205020404" pitchFamily="49" charset="0"/>
              </a:rPr>
              <a:t>);    </a:t>
            </a:r>
            <a:r>
              <a:rPr lang="en-US" sz="1600" smtClean="0">
                <a:solidFill>
                  <a:srgbClr val="008000"/>
                </a:solidFill>
                <a:latin typeface="Courier New" panose="02070309020205020404" pitchFamily="49" charset="0"/>
                <a:cs typeface="Courier New" panose="02070309020205020404" pitchFamily="49" charset="0"/>
              </a:rPr>
              <a:t>{tat chan trig}</a:t>
            </a:r>
            <a:r>
              <a:rPr lang="en-US" sz="160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smtClean="0">
                <a:solidFill>
                  <a:srgbClr val="000000"/>
                </a:solidFill>
                <a:latin typeface="Courier New" panose="02070309020205020404" pitchFamily="49" charset="0"/>
                <a:cs typeface="Courier New" panose="02070309020205020404" pitchFamily="49" charset="0"/>
              </a:rPr>
              <a:t>    duration := pulseIn(echoPin,HIGH);         </a:t>
            </a:r>
          </a:p>
          <a:p>
            <a:pPr marL="0" indent="0">
              <a:buNone/>
            </a:pPr>
            <a:r>
              <a:rPr lang="en-US" sz="1600" smtClean="0">
                <a:solidFill>
                  <a:srgbClr val="008000"/>
                </a:solidFill>
                <a:latin typeface="Courier New" panose="02070309020205020404" pitchFamily="49" charset="0"/>
                <a:cs typeface="Courier New" panose="02070309020205020404" pitchFamily="49" charset="0"/>
              </a:rPr>
              <a:t>    {</a:t>
            </a:r>
            <a:r>
              <a:rPr lang="en-US" sz="1600">
                <a:solidFill>
                  <a:srgbClr val="008000"/>
                </a:solidFill>
                <a:latin typeface="Courier New" panose="02070309020205020404" pitchFamily="49" charset="0"/>
                <a:cs typeface="Courier New" panose="02070309020205020404" pitchFamily="49" charset="0"/>
              </a:rPr>
              <a:t>Tinh khoang cach den vat}</a:t>
            </a:r>
            <a:r>
              <a:rPr lang="en-US" sz="1600">
                <a:solidFill>
                  <a:srgbClr val="000000"/>
                </a:solidFill>
                <a:latin typeface="Courier New" panose="02070309020205020404" pitchFamily="49" charset="0"/>
                <a:cs typeface="Courier New" panose="02070309020205020404" pitchFamily="49" charset="0"/>
              </a:rPr>
              <a:t>  </a:t>
            </a:r>
          </a:p>
          <a:p>
            <a:pPr marL="0" indent="0">
              <a:buNone/>
            </a:pPr>
            <a:r>
              <a:rPr lang="en-US" sz="1600" smtClean="0">
                <a:solidFill>
                  <a:srgbClr val="000000"/>
                </a:solidFill>
                <a:latin typeface="Courier New" panose="02070309020205020404" pitchFamily="49" charset="0"/>
                <a:cs typeface="Courier New" panose="02070309020205020404" pitchFamily="49" charset="0"/>
              </a:rPr>
              <a:t>    inches </a:t>
            </a:r>
            <a:r>
              <a:rPr lang="en-US" sz="1600">
                <a:solidFill>
                  <a:srgbClr val="000000"/>
                </a:solidFill>
                <a:latin typeface="Courier New" panose="02070309020205020404" pitchFamily="49" charset="0"/>
                <a:cs typeface="Courier New" panose="02070309020205020404" pitchFamily="49" charset="0"/>
              </a:rPr>
              <a:t>:= microsecondsToInches(duration);   </a:t>
            </a:r>
          </a:p>
          <a:p>
            <a:pPr marL="0" indent="0">
              <a:buNone/>
            </a:pPr>
            <a:r>
              <a:rPr lang="en-US" sz="1600" smtClean="0">
                <a:solidFill>
                  <a:srgbClr val="000000"/>
                </a:solidFill>
                <a:latin typeface="Courier New" panose="02070309020205020404" pitchFamily="49" charset="0"/>
                <a:cs typeface="Courier New" panose="02070309020205020404" pitchFamily="49" charset="0"/>
              </a:rPr>
              <a:t>    cm </a:t>
            </a:r>
            <a:r>
              <a:rPr lang="en-US" sz="1600">
                <a:solidFill>
                  <a:srgbClr val="000000"/>
                </a:solidFill>
                <a:latin typeface="Courier New" panose="02070309020205020404" pitchFamily="49" charset="0"/>
                <a:cs typeface="Courier New" panose="02070309020205020404" pitchFamily="49" charset="0"/>
              </a:rPr>
              <a:t>:= microsecondsToCentimeters(duration);</a:t>
            </a:r>
          </a:p>
          <a:p>
            <a:pPr marL="0" indent="0">
              <a:buNone/>
            </a:pPr>
            <a:endParaRPr lang="en-US" sz="1600" smtClean="0">
              <a:solidFill>
                <a:srgbClr val="000000"/>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1F478C00-9436-44DE-A567-EB6FBC213CB4}" type="slidenum">
              <a:rPr lang="en-US" smtClean="0"/>
              <a:pPr/>
              <a:t>10</a:t>
            </a:fld>
            <a:endParaRPr lang="en-US"/>
          </a:p>
        </p:txBody>
      </p:sp>
    </p:spTree>
    <p:extLst>
      <p:ext uri="{BB962C8B-B14F-4D97-AF65-F5344CB8AC3E}">
        <p14:creationId xmlns:p14="http://schemas.microsoft.com/office/powerpoint/2010/main" val="3329668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Chương trình mẫu (tt)</a:t>
            </a:r>
            <a:endParaRPr lang="en-US" dirty="0"/>
          </a:p>
        </p:txBody>
      </p:sp>
      <p:sp>
        <p:nvSpPr>
          <p:cNvPr id="6" name="Content Placeholder 5"/>
          <p:cNvSpPr>
            <a:spLocks noGrp="1"/>
          </p:cNvSpPr>
          <p:nvPr>
            <p:ph idx="1"/>
          </p:nvPr>
        </p:nvSpPr>
        <p:spPr>
          <a:xfrm>
            <a:off x="130629" y="1451429"/>
            <a:ext cx="8897257" cy="4725534"/>
          </a:xfrm>
        </p:spPr>
        <p:txBody>
          <a:bodyPr>
            <a:noAutofit/>
          </a:bodyPr>
          <a:lstStyle/>
          <a:p>
            <a:pPr marL="0" indent="0">
              <a:buNone/>
            </a:pP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err="1" smtClean="0">
                <a:solidFill>
                  <a:srgbClr val="000000"/>
                </a:solidFill>
                <a:latin typeface="Courier New" panose="02070309020205020404" pitchFamily="49" charset="0"/>
                <a:cs typeface="Courier New" panose="02070309020205020404" pitchFamily="49" charset="0"/>
              </a:rPr>
              <a:t>serialPrintString</a:t>
            </a:r>
            <a:r>
              <a:rPr lang="en-US" sz="1600" dirty="0">
                <a:solidFill>
                  <a:srgbClr val="000000"/>
                </a:solidFill>
                <a:latin typeface="Courier New" panose="02070309020205020404" pitchFamily="49" charset="0"/>
                <a:cs typeface="Courier New" panose="02070309020205020404" pitchFamily="49" charset="0"/>
              </a:rPr>
              <a:t>(</a:t>
            </a:r>
            <a:r>
              <a:rPr lang="en-US" sz="1600" dirty="0">
                <a:solidFill>
                  <a:srgbClr val="A31515"/>
                </a:solidFill>
                <a:latin typeface="Courier New" panose="02070309020205020404" pitchFamily="49" charset="0"/>
                <a:cs typeface="Courier New" panose="02070309020205020404" pitchFamily="49" charset="0"/>
              </a:rPr>
              <a:t>'</a:t>
            </a:r>
            <a:r>
              <a:rPr lang="en-US" sz="1600" dirty="0" err="1">
                <a:solidFill>
                  <a:srgbClr val="A31515"/>
                </a:solidFill>
                <a:latin typeface="Courier New" panose="02070309020205020404" pitchFamily="49" charset="0"/>
                <a:cs typeface="Courier New" panose="02070309020205020404" pitchFamily="49" charset="0"/>
              </a:rPr>
              <a:t>Khoang</a:t>
            </a:r>
            <a:r>
              <a:rPr lang="en-US" sz="1600" dirty="0">
                <a:solidFill>
                  <a:srgbClr val="A31515"/>
                </a:solidFill>
                <a:latin typeface="Courier New" panose="02070309020205020404" pitchFamily="49" charset="0"/>
                <a:cs typeface="Courier New" panose="02070309020205020404" pitchFamily="49" charset="0"/>
              </a:rPr>
              <a:t> </a:t>
            </a:r>
            <a:r>
              <a:rPr lang="en-US" sz="1600" dirty="0" err="1">
                <a:solidFill>
                  <a:srgbClr val="A31515"/>
                </a:solidFill>
                <a:latin typeface="Courier New" panose="02070309020205020404" pitchFamily="49" charset="0"/>
                <a:cs typeface="Courier New" panose="02070309020205020404" pitchFamily="49" charset="0"/>
              </a:rPr>
              <a:t>cach</a:t>
            </a:r>
            <a:r>
              <a:rPr lang="en-US" sz="1600" dirty="0">
                <a:solidFill>
                  <a:srgbClr val="A31515"/>
                </a:solidFill>
                <a:latin typeface="Courier New" panose="02070309020205020404" pitchFamily="49" charset="0"/>
                <a:cs typeface="Courier New" panose="02070309020205020404" pitchFamily="49" charset="0"/>
              </a:rPr>
              <a:t> (cm): '</a:t>
            </a:r>
            <a:r>
              <a:rPr lang="en-US" sz="1600" dirty="0">
                <a:solidFill>
                  <a:srgbClr val="000000"/>
                </a:solidFill>
                <a:latin typeface="Courier New" panose="02070309020205020404" pitchFamily="49" charset="0"/>
                <a:cs typeface="Courier New" panose="02070309020205020404" pitchFamily="49" charset="0"/>
              </a:rPr>
              <a:t>);</a:t>
            </a:r>
          </a:p>
          <a:p>
            <a:pPr marL="0" indent="0">
              <a:buNone/>
            </a:pPr>
            <a:r>
              <a:rPr lang="en-US" sz="1600" dirty="0">
                <a:solidFill>
                  <a:srgbClr val="000000"/>
                </a:solidFill>
                <a:latin typeface="Courier New" panose="02070309020205020404" pitchFamily="49" charset="0"/>
                <a:cs typeface="Courier New" panose="02070309020205020404" pitchFamily="49" charset="0"/>
              </a:rPr>
              <a:t>    </a:t>
            </a:r>
            <a:r>
              <a:rPr lang="en-US" sz="1600" dirty="0" err="1" smtClean="0">
                <a:solidFill>
                  <a:srgbClr val="000000"/>
                </a:solidFill>
                <a:latin typeface="Courier New" panose="02070309020205020404" pitchFamily="49" charset="0"/>
                <a:cs typeface="Courier New" panose="02070309020205020404" pitchFamily="49" charset="0"/>
              </a:rPr>
              <a:t>serialPrintlnLong</a:t>
            </a:r>
            <a:r>
              <a:rPr lang="en-US" sz="1600" dirty="0" smtClean="0">
                <a:solidFill>
                  <a:srgbClr val="000000"/>
                </a:solidFill>
                <a:latin typeface="Courier New" panose="02070309020205020404" pitchFamily="49" charset="0"/>
                <a:cs typeface="Courier New" panose="02070309020205020404" pitchFamily="49" charset="0"/>
              </a:rPr>
              <a:t>(cm</a:t>
            </a:r>
            <a:r>
              <a:rPr lang="en-US" sz="1600" dirty="0">
                <a:solidFill>
                  <a:srgbClr val="000000"/>
                </a:solidFill>
                <a:latin typeface="Courier New" panose="02070309020205020404" pitchFamily="49" charset="0"/>
                <a:cs typeface="Courier New" panose="02070309020205020404" pitchFamily="49" charset="0"/>
              </a:rPr>
              <a:t>);   </a:t>
            </a:r>
            <a:endParaRPr lang="en-US" sz="1600" dirty="0" smtClean="0">
              <a:solidFill>
                <a:srgbClr val="000000"/>
              </a:solidFill>
              <a:latin typeface="Courier New" panose="02070309020205020404" pitchFamily="49" charset="0"/>
              <a:cs typeface="Courier New" panose="02070309020205020404" pitchFamily="49" charset="0"/>
            </a:endParaRPr>
          </a:p>
          <a:p>
            <a:pPr marL="0" indent="0">
              <a:buNone/>
            </a:pP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err="1" smtClean="0">
                <a:solidFill>
                  <a:srgbClr val="000000"/>
                </a:solidFill>
                <a:latin typeface="Courier New" panose="02070309020205020404" pitchFamily="49" charset="0"/>
                <a:cs typeface="Courier New" panose="02070309020205020404" pitchFamily="49" charset="0"/>
              </a:rPr>
              <a:t>serialPrintString</a:t>
            </a:r>
            <a:r>
              <a:rPr lang="en-US" sz="1600" dirty="0" smtClean="0">
                <a:solidFill>
                  <a:srgbClr val="000000"/>
                </a:solidFill>
                <a:latin typeface="Courier New" panose="02070309020205020404" pitchFamily="49" charset="0"/>
                <a:cs typeface="Courier New" panose="02070309020205020404" pitchFamily="49" charset="0"/>
              </a:rPr>
              <a:t>(</a:t>
            </a:r>
            <a:r>
              <a:rPr lang="en-US" sz="1600" dirty="0" smtClean="0">
                <a:solidFill>
                  <a:srgbClr val="A31515"/>
                </a:solidFill>
                <a:latin typeface="Courier New" panose="02070309020205020404" pitchFamily="49" charset="0"/>
                <a:cs typeface="Courier New" panose="02070309020205020404" pitchFamily="49" charset="0"/>
              </a:rPr>
              <a:t>'</a:t>
            </a:r>
            <a:r>
              <a:rPr lang="en-US" sz="1600" dirty="0" err="1" smtClean="0">
                <a:solidFill>
                  <a:srgbClr val="A31515"/>
                </a:solidFill>
                <a:latin typeface="Courier New" panose="02070309020205020404" pitchFamily="49" charset="0"/>
                <a:cs typeface="Courier New" panose="02070309020205020404" pitchFamily="49" charset="0"/>
              </a:rPr>
              <a:t>Khoang</a:t>
            </a:r>
            <a:r>
              <a:rPr lang="en-US" sz="1600" dirty="0" smtClean="0">
                <a:solidFill>
                  <a:srgbClr val="A31515"/>
                </a:solidFill>
                <a:latin typeface="Courier New" panose="02070309020205020404" pitchFamily="49" charset="0"/>
                <a:cs typeface="Courier New" panose="02070309020205020404" pitchFamily="49" charset="0"/>
              </a:rPr>
              <a:t> </a:t>
            </a:r>
            <a:r>
              <a:rPr lang="en-US" sz="1600" dirty="0" err="1" smtClean="0">
                <a:solidFill>
                  <a:srgbClr val="A31515"/>
                </a:solidFill>
                <a:latin typeface="Courier New" panose="02070309020205020404" pitchFamily="49" charset="0"/>
                <a:cs typeface="Courier New" panose="02070309020205020404" pitchFamily="49" charset="0"/>
              </a:rPr>
              <a:t>cach</a:t>
            </a:r>
            <a:r>
              <a:rPr lang="en-US" sz="1600" dirty="0" smtClean="0">
                <a:solidFill>
                  <a:srgbClr val="A31515"/>
                </a:solidFill>
                <a:latin typeface="Courier New" panose="02070309020205020404" pitchFamily="49" charset="0"/>
                <a:cs typeface="Courier New" panose="02070309020205020404" pitchFamily="49" charset="0"/>
              </a:rPr>
              <a:t> (inches): '</a:t>
            </a:r>
            <a:r>
              <a:rPr lang="en-US" sz="1600" dirty="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a:solidFill>
                  <a:srgbClr val="000000"/>
                </a:solidFill>
                <a:latin typeface="Courier New" panose="02070309020205020404" pitchFamily="49" charset="0"/>
                <a:cs typeface="Courier New" panose="02070309020205020404" pitchFamily="49" charset="0"/>
              </a:rPr>
              <a:t> </a:t>
            </a: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err="1" smtClean="0">
                <a:solidFill>
                  <a:srgbClr val="000000"/>
                </a:solidFill>
                <a:latin typeface="Courier New" panose="02070309020205020404" pitchFamily="49" charset="0"/>
                <a:cs typeface="Courier New" panose="02070309020205020404" pitchFamily="49" charset="0"/>
              </a:rPr>
              <a:t>serialPrintlnLong</a:t>
            </a:r>
            <a:r>
              <a:rPr lang="en-US" sz="1600" dirty="0" smtClean="0">
                <a:solidFill>
                  <a:srgbClr val="000000"/>
                </a:solidFill>
                <a:latin typeface="Courier New" panose="02070309020205020404" pitchFamily="49" charset="0"/>
                <a:cs typeface="Courier New" panose="02070309020205020404" pitchFamily="49" charset="0"/>
              </a:rPr>
              <a:t>(inches</a:t>
            </a:r>
            <a:r>
              <a:rPr lang="en-US" sz="1600" dirty="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dirty="0" smtClean="0">
                <a:solidFill>
                  <a:srgbClr val="000000"/>
                </a:solidFill>
                <a:latin typeface="Courier New" panose="02070309020205020404" pitchFamily="49" charset="0"/>
                <a:cs typeface="Courier New" panose="02070309020205020404" pitchFamily="49" charset="0"/>
              </a:rPr>
              <a:t>    delay(</a:t>
            </a:r>
            <a:r>
              <a:rPr lang="en-US" sz="1600" dirty="0" smtClean="0">
                <a:solidFill>
                  <a:srgbClr val="09885A"/>
                </a:solidFill>
                <a:latin typeface="Courier New" panose="02070309020205020404" pitchFamily="49" charset="0"/>
                <a:cs typeface="Courier New" panose="02070309020205020404" pitchFamily="49" charset="0"/>
              </a:rPr>
              <a:t>500</a:t>
            </a:r>
            <a:r>
              <a:rPr lang="en-US" sz="1600" dirty="0" smtClean="0">
                <a:solidFill>
                  <a:srgbClr val="000000"/>
                </a:solidFill>
                <a:latin typeface="Courier New" panose="02070309020205020404" pitchFamily="49" charset="0"/>
                <a:cs typeface="Courier New" panose="02070309020205020404" pitchFamily="49" charset="0"/>
              </a:rPr>
              <a:t>);</a:t>
            </a:r>
          </a:p>
          <a:p>
            <a:pPr marL="0" indent="0">
              <a:buNone/>
            </a:pPr>
            <a:r>
              <a:rPr lang="en-US" sz="1600" dirty="0" smtClean="0">
                <a:solidFill>
                  <a:srgbClr val="0000FF"/>
                </a:solidFill>
                <a:latin typeface="Courier New" panose="02070309020205020404" pitchFamily="49" charset="0"/>
                <a:cs typeface="Courier New" panose="02070309020205020404" pitchFamily="49" charset="0"/>
              </a:rPr>
              <a:t>end</a:t>
            </a:r>
            <a:r>
              <a:rPr lang="en-US" sz="1600" dirty="0" smtClean="0">
                <a:solidFill>
                  <a:srgbClr val="000000"/>
                </a:solidFill>
                <a:latin typeface="Courier New" panose="02070309020205020404" pitchFamily="49" charset="0"/>
                <a:cs typeface="Courier New" panose="02070309020205020404" pitchFamily="49" charset="0"/>
              </a:rPr>
              <a:t>;</a:t>
            </a:r>
          </a:p>
          <a:p>
            <a:pPr marL="0" indent="0">
              <a:buNone/>
            </a:pPr>
            <a:r>
              <a:rPr lang="en-US" sz="1600" dirty="0">
                <a:solidFill>
                  <a:srgbClr val="0000FF"/>
                </a:solidFill>
                <a:latin typeface="Courier New" panose="02070309020205020404" pitchFamily="49" charset="0"/>
                <a:cs typeface="Courier New" panose="02070309020205020404" pitchFamily="49" charset="0"/>
              </a:rPr>
              <a:t>begin</a:t>
            </a:r>
            <a:endParaRPr lang="en-US" sz="1600" dirty="0">
              <a:solidFill>
                <a:srgbClr val="000000"/>
              </a:solidFill>
              <a:latin typeface="Courier New" panose="02070309020205020404" pitchFamily="49" charset="0"/>
              <a:cs typeface="Courier New" panose="02070309020205020404" pitchFamily="49" charset="0"/>
            </a:endParaRPr>
          </a:p>
          <a:p>
            <a:pPr marL="0" indent="0">
              <a:buNone/>
            </a:pPr>
            <a:r>
              <a:rPr lang="en-US" sz="1600" dirty="0" smtClean="0">
                <a:solidFill>
                  <a:srgbClr val="000000"/>
                </a:solidFill>
                <a:latin typeface="Courier New" panose="02070309020205020404" pitchFamily="49" charset="0"/>
                <a:cs typeface="Courier New" panose="02070309020205020404" pitchFamily="49" charset="0"/>
              </a:rPr>
              <a:t>    setup</a:t>
            </a:r>
            <a:r>
              <a:rPr lang="en-US" sz="1600" dirty="0">
                <a:solidFill>
                  <a:srgbClr val="000000"/>
                </a:solidFill>
                <a:latin typeface="Courier New" panose="02070309020205020404" pitchFamily="49" charset="0"/>
                <a:cs typeface="Courier New" panose="02070309020205020404" pitchFamily="49" charset="0"/>
              </a:rPr>
              <a:t>;</a:t>
            </a:r>
          </a:p>
          <a:p>
            <a:pPr marL="0" indent="0">
              <a:buNone/>
            </a:pPr>
            <a:r>
              <a:rPr lang="en-US" sz="1600" dirty="0" smtClean="0">
                <a:solidFill>
                  <a:srgbClr val="000000"/>
                </a:solidFill>
                <a:latin typeface="Courier New" panose="02070309020205020404" pitchFamily="49" charset="0"/>
                <a:cs typeface="Courier New" panose="02070309020205020404" pitchFamily="49" charset="0"/>
              </a:rPr>
              <a:t>    loop</a:t>
            </a:r>
            <a:r>
              <a:rPr lang="en-US" sz="1600" dirty="0">
                <a:solidFill>
                  <a:srgbClr val="000000"/>
                </a:solidFill>
                <a:latin typeface="Courier New" panose="02070309020205020404" pitchFamily="49" charset="0"/>
                <a:cs typeface="Courier New" panose="02070309020205020404" pitchFamily="49" charset="0"/>
              </a:rPr>
              <a:t>;</a:t>
            </a:r>
          </a:p>
          <a:p>
            <a:pPr marL="0" indent="0">
              <a:buNone/>
            </a:pPr>
            <a:r>
              <a:rPr lang="en-US" sz="1600" dirty="0">
                <a:solidFill>
                  <a:srgbClr val="0000FF"/>
                </a:solidFill>
                <a:latin typeface="Courier New" panose="02070309020205020404" pitchFamily="49" charset="0"/>
                <a:cs typeface="Courier New" panose="02070309020205020404" pitchFamily="49" charset="0"/>
              </a:rPr>
              <a:t>end</a:t>
            </a:r>
            <a:r>
              <a:rPr lang="en-US" sz="1600" dirty="0" smtClean="0">
                <a:solidFill>
                  <a:srgbClr val="000000"/>
                </a:solidFill>
                <a:latin typeface="Courier New" panose="02070309020205020404" pitchFamily="49" charset="0"/>
                <a:cs typeface="Courier New" panose="02070309020205020404" pitchFamily="49" charset="0"/>
              </a:rPr>
              <a:t>.</a:t>
            </a:r>
            <a:endParaRPr lang="en-US" sz="1600" dirty="0">
              <a:solidFill>
                <a:srgbClr val="000000"/>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1F478C00-9436-44DE-A567-EB6FBC213CB4}" type="slidenum">
              <a:rPr lang="en-US" smtClean="0"/>
              <a:pPr/>
              <a:t>11</a:t>
            </a:fld>
            <a:endParaRPr lang="en-US"/>
          </a:p>
        </p:txBody>
      </p:sp>
    </p:spTree>
    <p:extLst>
      <p:ext uri="{BB962C8B-B14F-4D97-AF65-F5344CB8AC3E}">
        <p14:creationId xmlns:p14="http://schemas.microsoft.com/office/powerpoint/2010/main" val="33296680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buFont typeface="+mj-lt"/>
              <a:buAutoNum type="romanUcPeriod" startAt="3"/>
            </a:pPr>
            <a:r>
              <a:rPr lang="en-US" smtClean="0"/>
              <a:t>Cảm biến góc nghiêng</a:t>
            </a:r>
            <a:endParaRPr lang="en-US" dirty="0"/>
          </a:p>
        </p:txBody>
      </p:sp>
      <p:sp>
        <p:nvSpPr>
          <p:cNvPr id="3" name="Content Placeholder 2"/>
          <p:cNvSpPr>
            <a:spLocks noGrp="1"/>
          </p:cNvSpPr>
          <p:nvPr>
            <p:ph idx="1"/>
          </p:nvPr>
        </p:nvSpPr>
        <p:spPr/>
        <p:txBody>
          <a:bodyPr/>
          <a:lstStyle/>
          <a:p>
            <a:r>
              <a:rPr lang="en-US" b="1" smtClean="0"/>
              <a:t>Yêu cầu:</a:t>
            </a:r>
            <a:r>
              <a:rPr lang="en-US" smtClean="0"/>
              <a:t> đọc góc lệch theo 3 trục x,y,z và hiển thị lên màn hình máy tính qua cổng Serial của mạch Arduino</a:t>
            </a:r>
            <a:endParaRPr lang="en-US" dirty="0"/>
          </a:p>
        </p:txBody>
      </p:sp>
      <p:sp>
        <p:nvSpPr>
          <p:cNvPr id="4" name="Slide Number Placeholder 3"/>
          <p:cNvSpPr>
            <a:spLocks noGrp="1"/>
          </p:cNvSpPr>
          <p:nvPr>
            <p:ph type="sldNum" sz="quarter" idx="12"/>
          </p:nvPr>
        </p:nvSpPr>
        <p:spPr/>
        <p:txBody>
          <a:bodyPr/>
          <a:lstStyle/>
          <a:p>
            <a:fld id="{1F478C00-9436-44DE-A567-EB6FBC213CB4}" type="slidenum">
              <a:rPr lang="en-US" smtClean="0"/>
              <a:pPr/>
              <a:t>12</a:t>
            </a:fld>
            <a:endParaRPr lang="en-US"/>
          </a:p>
        </p:txBody>
      </p:sp>
    </p:spTree>
    <p:extLst>
      <p:ext uri="{BB962C8B-B14F-4D97-AF65-F5344CB8AC3E}">
        <p14:creationId xmlns:p14="http://schemas.microsoft.com/office/powerpoint/2010/main" val="23673123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Sơ</a:t>
            </a:r>
            <a:r>
              <a:rPr lang="en-US" dirty="0"/>
              <a:t> </a:t>
            </a:r>
            <a:r>
              <a:rPr lang="en-US" dirty="0" err="1"/>
              <a:t>đồ</a:t>
            </a:r>
            <a:r>
              <a:rPr lang="en-US" dirty="0"/>
              <a:t> </a:t>
            </a:r>
            <a:r>
              <a:rPr lang="en-US" dirty="0" err="1"/>
              <a:t>đi</a:t>
            </a:r>
            <a:r>
              <a:rPr lang="en-US" dirty="0"/>
              <a:t> </a:t>
            </a:r>
            <a:r>
              <a:rPr lang="en-US" dirty="0" err="1"/>
              <a:t>dây</a:t>
            </a:r>
            <a:endParaRPr lang="en-US" dirty="0"/>
          </a:p>
        </p:txBody>
      </p:sp>
      <p:sp>
        <p:nvSpPr>
          <p:cNvPr id="4" name="Slide Number Placeholder 3"/>
          <p:cNvSpPr>
            <a:spLocks noGrp="1"/>
          </p:cNvSpPr>
          <p:nvPr>
            <p:ph type="sldNum" sz="quarter" idx="12"/>
          </p:nvPr>
        </p:nvSpPr>
        <p:spPr/>
        <p:txBody>
          <a:bodyPr/>
          <a:lstStyle/>
          <a:p>
            <a:fld id="{1F478C00-9436-44DE-A567-EB6FBC213CB4}" type="slidenum">
              <a:rPr lang="en-US" smtClean="0"/>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286449810"/>
              </p:ext>
            </p:extLst>
          </p:nvPr>
        </p:nvGraphicFramePr>
        <p:xfrm>
          <a:off x="375432" y="2505057"/>
          <a:ext cx="4630491" cy="2651760"/>
        </p:xfrm>
        <a:graphic>
          <a:graphicData uri="http://schemas.openxmlformats.org/drawingml/2006/table">
            <a:tbl>
              <a:tblPr firstRow="1" bandRow="1">
                <a:tableStyleId>{5C22544A-7EE6-4342-B048-85BDC9FD1C3A}</a:tableStyleId>
              </a:tblPr>
              <a:tblGrid>
                <a:gridCol w="2727638">
                  <a:extLst>
                    <a:ext uri="{9D8B030D-6E8A-4147-A177-3AD203B41FA5}">
                      <a16:colId xmlns:a16="http://schemas.microsoft.com/office/drawing/2014/main" val="20000"/>
                    </a:ext>
                  </a:extLst>
                </a:gridCol>
                <a:gridCol w="1902853">
                  <a:extLst>
                    <a:ext uri="{9D8B030D-6E8A-4147-A177-3AD203B41FA5}">
                      <a16:colId xmlns:a16="http://schemas.microsoft.com/office/drawing/2014/main" val="20001"/>
                    </a:ext>
                  </a:extLst>
                </a:gridCol>
              </a:tblGrid>
              <a:tr h="388620">
                <a:tc>
                  <a:txBody>
                    <a:bodyPr/>
                    <a:lstStyle/>
                    <a:p>
                      <a:pPr algn="ctr"/>
                      <a:r>
                        <a:rPr lang="en-US" sz="2100" dirty="0" err="1">
                          <a:sym typeface="Wingdings" panose="05000000000000000000" pitchFamily="2" charset="2"/>
                        </a:rPr>
                        <a:t>Cảm</a:t>
                      </a:r>
                      <a:r>
                        <a:rPr lang="en-US" sz="2100" dirty="0">
                          <a:sym typeface="Wingdings" panose="05000000000000000000" pitchFamily="2" charset="2"/>
                        </a:rPr>
                        <a:t> </a:t>
                      </a:r>
                      <a:r>
                        <a:rPr lang="en-US" sz="2100" dirty="0" err="1">
                          <a:sym typeface="Wingdings" panose="05000000000000000000" pitchFamily="2" charset="2"/>
                        </a:rPr>
                        <a:t>biến</a:t>
                      </a:r>
                      <a:r>
                        <a:rPr lang="en-US" sz="2100" dirty="0">
                          <a:sym typeface="Wingdings" panose="05000000000000000000" pitchFamily="2" charset="2"/>
                        </a:rPr>
                        <a:t> </a:t>
                      </a:r>
                      <a:r>
                        <a:rPr lang="en-US" sz="2100" dirty="0" err="1">
                          <a:sym typeface="Wingdings" panose="05000000000000000000" pitchFamily="2" charset="2"/>
                        </a:rPr>
                        <a:t>góc</a:t>
                      </a:r>
                      <a:r>
                        <a:rPr lang="en-US" sz="2100" baseline="0" dirty="0">
                          <a:sym typeface="Wingdings" panose="05000000000000000000" pitchFamily="2" charset="2"/>
                        </a:rPr>
                        <a:t> </a:t>
                      </a:r>
                      <a:r>
                        <a:rPr lang="en-US" sz="2100" baseline="0" dirty="0" err="1">
                          <a:sym typeface="Wingdings" panose="05000000000000000000" pitchFamily="2" charset="2"/>
                        </a:rPr>
                        <a:t>nghiêng</a:t>
                      </a:r>
                      <a:endParaRPr lang="en-US" sz="2100" dirty="0"/>
                    </a:p>
                  </a:txBody>
                  <a:tcPr marL="68580" marR="68580" marT="34290" marB="34290"/>
                </a:tc>
                <a:tc>
                  <a:txBody>
                    <a:bodyPr/>
                    <a:lstStyle/>
                    <a:p>
                      <a:pPr algn="ctr"/>
                      <a:r>
                        <a:rPr lang="en-US" sz="2100" dirty="0" err="1"/>
                        <a:t>Mạch</a:t>
                      </a:r>
                      <a:r>
                        <a:rPr lang="en-US" sz="2100" dirty="0"/>
                        <a:t> </a:t>
                      </a:r>
                      <a:r>
                        <a:rPr lang="en-US" sz="2100" dirty="0" err="1"/>
                        <a:t>arduino</a:t>
                      </a:r>
                      <a:endParaRPr lang="en-US" sz="2100" dirty="0"/>
                    </a:p>
                  </a:txBody>
                  <a:tcPr marL="68580" marR="68580" marT="34290" marB="34290"/>
                </a:tc>
                <a:extLst>
                  <a:ext uri="{0D108BD9-81ED-4DB2-BD59-A6C34878D82A}">
                    <a16:rowId xmlns:a16="http://schemas.microsoft.com/office/drawing/2014/main" val="10000"/>
                  </a:ext>
                </a:extLst>
              </a:tr>
              <a:tr h="388620">
                <a:tc>
                  <a:txBody>
                    <a:bodyPr/>
                    <a:lstStyle/>
                    <a:p>
                      <a:pPr algn="ctr"/>
                      <a:r>
                        <a:rPr lang="en-US" sz="2100" dirty="0"/>
                        <a:t>VCC</a:t>
                      </a:r>
                    </a:p>
                  </a:txBody>
                  <a:tcPr marL="68580" marR="68580" marT="34290" marB="34290"/>
                </a:tc>
                <a:tc>
                  <a:txBody>
                    <a:bodyPr/>
                    <a:lstStyle/>
                    <a:p>
                      <a:pPr algn="ctr"/>
                      <a:r>
                        <a:rPr lang="en-US" sz="2100" dirty="0"/>
                        <a:t>5V</a:t>
                      </a:r>
                    </a:p>
                  </a:txBody>
                  <a:tcPr marL="68580" marR="68580" marT="34290" marB="34290"/>
                </a:tc>
                <a:extLst>
                  <a:ext uri="{0D108BD9-81ED-4DB2-BD59-A6C34878D82A}">
                    <a16:rowId xmlns:a16="http://schemas.microsoft.com/office/drawing/2014/main" val="10001"/>
                  </a:ext>
                </a:extLst>
              </a:tr>
              <a:tr h="388620">
                <a:tc>
                  <a:txBody>
                    <a:bodyPr/>
                    <a:lstStyle/>
                    <a:p>
                      <a:pPr algn="ctr"/>
                      <a:r>
                        <a:rPr lang="en-US" sz="2100" dirty="0"/>
                        <a:t>SCL</a:t>
                      </a:r>
                    </a:p>
                  </a:txBody>
                  <a:tcPr marL="68580" marR="68580" marT="34290" marB="34290"/>
                </a:tc>
                <a:tc>
                  <a:txBody>
                    <a:bodyPr/>
                    <a:lstStyle/>
                    <a:p>
                      <a:pPr algn="ctr"/>
                      <a:r>
                        <a:rPr lang="en-US" sz="2100" dirty="0"/>
                        <a:t>A5 / SCL</a:t>
                      </a:r>
                    </a:p>
                  </a:txBody>
                  <a:tcPr marL="68580" marR="68580" marT="34290" marB="34290"/>
                </a:tc>
                <a:extLst>
                  <a:ext uri="{0D108BD9-81ED-4DB2-BD59-A6C34878D82A}">
                    <a16:rowId xmlns:a16="http://schemas.microsoft.com/office/drawing/2014/main" val="10002"/>
                  </a:ext>
                </a:extLst>
              </a:tr>
              <a:tr h="388620">
                <a:tc>
                  <a:txBody>
                    <a:bodyPr/>
                    <a:lstStyle/>
                    <a:p>
                      <a:pPr algn="ctr"/>
                      <a:r>
                        <a:rPr lang="en-US" sz="2100" dirty="0"/>
                        <a:t>SDA</a:t>
                      </a:r>
                    </a:p>
                  </a:txBody>
                  <a:tcPr marL="68580" marR="68580" marT="34290" marB="34290"/>
                </a:tc>
                <a:tc>
                  <a:txBody>
                    <a:bodyPr/>
                    <a:lstStyle/>
                    <a:p>
                      <a:pPr algn="ctr"/>
                      <a:r>
                        <a:rPr lang="en-US" sz="2100"/>
                        <a:t>A4 / SDA</a:t>
                      </a:r>
                      <a:endParaRPr lang="en-US" sz="2100" dirty="0"/>
                    </a:p>
                  </a:txBody>
                  <a:tcPr marL="68580" marR="68580" marT="34290" marB="34290"/>
                </a:tc>
                <a:extLst>
                  <a:ext uri="{0D108BD9-81ED-4DB2-BD59-A6C34878D82A}">
                    <a16:rowId xmlns:a16="http://schemas.microsoft.com/office/drawing/2014/main" val="10003"/>
                  </a:ext>
                </a:extLst>
              </a:tr>
              <a:tr h="388620">
                <a:tc>
                  <a:txBody>
                    <a:bodyPr/>
                    <a:lstStyle/>
                    <a:p>
                      <a:pPr algn="ctr"/>
                      <a:r>
                        <a:rPr lang="en-US" sz="2100" dirty="0"/>
                        <a:t>GND</a:t>
                      </a:r>
                    </a:p>
                  </a:txBody>
                  <a:tcPr marL="68580" marR="68580" marT="34290" marB="34290"/>
                </a:tc>
                <a:tc>
                  <a:txBody>
                    <a:bodyPr/>
                    <a:lstStyle/>
                    <a:p>
                      <a:pPr algn="ctr"/>
                      <a:r>
                        <a:rPr lang="en-US" sz="2100" dirty="0"/>
                        <a:t>GND</a:t>
                      </a:r>
                    </a:p>
                  </a:txBody>
                  <a:tcPr marL="68580" marR="68580" marT="34290" marB="34290"/>
                </a:tc>
                <a:extLst>
                  <a:ext uri="{0D108BD9-81ED-4DB2-BD59-A6C34878D82A}">
                    <a16:rowId xmlns:a16="http://schemas.microsoft.com/office/drawing/2014/main" val="10004"/>
                  </a:ext>
                </a:extLst>
              </a:tr>
              <a:tr h="388620">
                <a:tc>
                  <a:txBody>
                    <a:bodyPr/>
                    <a:lstStyle/>
                    <a:p>
                      <a:pPr algn="ctr"/>
                      <a:r>
                        <a:rPr lang="en-US" sz="2100" dirty="0"/>
                        <a:t>INT</a:t>
                      </a:r>
                    </a:p>
                  </a:txBody>
                  <a:tcPr marL="68580" marR="68580" marT="34290" marB="34290"/>
                </a:tc>
                <a:tc>
                  <a:txBody>
                    <a:bodyPr/>
                    <a:lstStyle/>
                    <a:p>
                      <a:pPr algn="ctr"/>
                      <a:r>
                        <a:rPr lang="en-US" sz="2100" dirty="0"/>
                        <a:t>2</a:t>
                      </a:r>
                    </a:p>
                  </a:txBody>
                  <a:tcPr marL="68580" marR="68580" marT="34290" marB="34290"/>
                </a:tc>
                <a:extLst>
                  <a:ext uri="{0D108BD9-81ED-4DB2-BD59-A6C34878D82A}">
                    <a16:rowId xmlns:a16="http://schemas.microsoft.com/office/drawing/2014/main" val="10005"/>
                  </a:ext>
                </a:extLst>
              </a:tr>
            </a:tbl>
          </a:graphicData>
        </a:graphic>
      </p:graphicFrame>
      <p:pic>
        <p:nvPicPr>
          <p:cNvPr id="6" name="Picture 5"/>
          <p:cNvPicPr>
            <a:picLocks noChangeAspect="1"/>
          </p:cNvPicPr>
          <p:nvPr/>
        </p:nvPicPr>
        <p:blipFill>
          <a:blip r:embed="rId3"/>
          <a:stretch>
            <a:fillRect/>
          </a:stretch>
        </p:blipFill>
        <p:spPr>
          <a:xfrm>
            <a:off x="5364773" y="147638"/>
            <a:ext cx="3619500" cy="6391275"/>
          </a:xfrm>
          <a:prstGeom prst="rect">
            <a:avLst/>
          </a:prstGeom>
        </p:spPr>
      </p:pic>
    </p:spTree>
    <p:extLst>
      <p:ext uri="{BB962C8B-B14F-4D97-AF65-F5344CB8AC3E}">
        <p14:creationId xmlns:p14="http://schemas.microsoft.com/office/powerpoint/2010/main" val="2243789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Chương trình mẫu  (tt)</a:t>
            </a:r>
            <a:endParaRPr lang="en-US" dirty="0"/>
          </a:p>
        </p:txBody>
      </p:sp>
      <p:sp>
        <p:nvSpPr>
          <p:cNvPr id="3" name="Content Placeholder 2"/>
          <p:cNvSpPr>
            <a:spLocks noGrp="1"/>
          </p:cNvSpPr>
          <p:nvPr>
            <p:ph idx="1"/>
          </p:nvPr>
        </p:nvSpPr>
        <p:spPr/>
        <p:txBody>
          <a:bodyPr>
            <a:noAutofit/>
          </a:bodyPr>
          <a:lstStyle/>
          <a:p>
            <a:pPr marL="0" indent="0">
              <a:buNone/>
            </a:pPr>
            <a:r>
              <a:rPr lang="en-US" sz="1800" dirty="0">
                <a:solidFill>
                  <a:srgbClr val="0000FF"/>
                </a:solidFill>
                <a:latin typeface="Courier New" panose="02070309020205020404" pitchFamily="49" charset="0"/>
                <a:cs typeface="Courier New" panose="02070309020205020404" pitchFamily="49" charset="0"/>
              </a:rPr>
              <a:t>uses</a:t>
            </a:r>
            <a:r>
              <a:rPr lang="en-US" sz="1800" dirty="0">
                <a:solidFill>
                  <a:srgbClr val="000000"/>
                </a:solidFill>
                <a:latin typeface="Courier New" panose="02070309020205020404" pitchFamily="49" charset="0"/>
                <a:cs typeface="Courier New" panose="02070309020205020404" pitchFamily="49" charset="0"/>
              </a:rPr>
              <a:t> </a:t>
            </a:r>
            <a:r>
              <a:rPr lang="en-US" sz="1800" dirty="0" err="1" smtClean="0">
                <a:solidFill>
                  <a:srgbClr val="000000"/>
                </a:solidFill>
                <a:latin typeface="Courier New" panose="02070309020205020404" pitchFamily="49" charset="0"/>
                <a:cs typeface="Courier New" panose="02070309020205020404" pitchFamily="49" charset="0"/>
              </a:rPr>
              <a:t>STArduino</a:t>
            </a:r>
            <a:r>
              <a:rPr lang="en-US" sz="1800" dirty="0">
                <a:solidFill>
                  <a:srgbClr val="000000"/>
                </a:solidFill>
                <a:latin typeface="Courier New" panose="02070309020205020404" pitchFamily="49" charset="0"/>
                <a:cs typeface="Courier New" panose="02070309020205020404" pitchFamily="49" charset="0"/>
              </a:rPr>
              <a:t>, SMPU6050;</a:t>
            </a:r>
          </a:p>
          <a:p>
            <a:pPr marL="0" indent="0">
              <a:buNone/>
            </a:pPr>
            <a:r>
              <a:rPr lang="en-US" sz="1800" dirty="0" err="1">
                <a:solidFill>
                  <a:srgbClr val="0000FF"/>
                </a:solidFill>
                <a:latin typeface="Courier New" panose="02070309020205020404" pitchFamily="49" charset="0"/>
                <a:cs typeface="Courier New" panose="02070309020205020404" pitchFamily="49" charset="0"/>
              </a:rPr>
              <a:t>var</a:t>
            </a:r>
            <a:endParaRPr lang="en-US" sz="1800" dirty="0">
              <a:solidFill>
                <a:srgbClr val="000000"/>
              </a:solidFill>
              <a:latin typeface="Courier New" panose="02070309020205020404" pitchFamily="49" charset="0"/>
              <a:cs typeface="Courier New" panose="02070309020205020404" pitchFamily="49" charset="0"/>
            </a:endParaRPr>
          </a:p>
          <a:p>
            <a:pPr marL="0" indent="0">
              <a:buNone/>
            </a:pPr>
            <a:r>
              <a:rPr lang="en-US" sz="1800" dirty="0">
                <a:solidFill>
                  <a:srgbClr val="000000"/>
                </a:solidFill>
                <a:latin typeface="Courier New" panose="02070309020205020404" pitchFamily="49" charset="0"/>
                <a:cs typeface="Courier New" panose="02070309020205020404" pitchFamily="49" charset="0"/>
              </a:rPr>
              <a:t>    ready: </a:t>
            </a:r>
            <a:r>
              <a:rPr lang="en-US" sz="1800" dirty="0" err="1">
                <a:solidFill>
                  <a:srgbClr val="0000FF"/>
                </a:solidFill>
                <a:latin typeface="Courier New" panose="02070309020205020404" pitchFamily="49" charset="0"/>
                <a:cs typeface="Courier New" panose="02070309020205020404" pitchFamily="49" charset="0"/>
              </a:rPr>
              <a:t>boolean</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xAngle,yAngle,zAngle</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0000FF"/>
                </a:solidFill>
                <a:latin typeface="Courier New" panose="02070309020205020404" pitchFamily="49" charset="0"/>
                <a:cs typeface="Courier New" panose="02070309020205020404" pitchFamily="49" charset="0"/>
              </a:rPr>
              <a:t>real</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smtClean="0">
                <a:solidFill>
                  <a:srgbClr val="0000FF"/>
                </a:solidFill>
                <a:latin typeface="Courier New" panose="02070309020205020404" pitchFamily="49" charset="0"/>
                <a:cs typeface="Courier New" panose="02070309020205020404" pitchFamily="49" charset="0"/>
              </a:rPr>
              <a:t>procedure</a:t>
            </a:r>
            <a:r>
              <a:rPr lang="en-US" sz="1800" dirty="0" smtClean="0">
                <a:solidFill>
                  <a:srgbClr val="000000"/>
                </a:solidFill>
                <a:latin typeface="Courier New" panose="02070309020205020404" pitchFamily="49" charset="0"/>
                <a:cs typeface="Courier New" panose="02070309020205020404" pitchFamily="49" charset="0"/>
              </a:rPr>
              <a:t> </a:t>
            </a:r>
            <a:r>
              <a:rPr lang="en-US" sz="1800" dirty="0">
                <a:solidFill>
                  <a:srgbClr val="000000"/>
                </a:solidFill>
                <a:latin typeface="Courier New" panose="02070309020205020404" pitchFamily="49" charset="0"/>
                <a:cs typeface="Courier New" panose="02070309020205020404" pitchFamily="49" charset="0"/>
              </a:rPr>
              <a:t>setup;</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FF"/>
                </a:solidFill>
                <a:latin typeface="Courier New" panose="02070309020205020404" pitchFamily="49" charset="0"/>
                <a:cs typeface="Courier New" panose="02070309020205020404" pitchFamily="49" charset="0"/>
              </a:rPr>
              <a:t>var</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devStatus:</a:t>
            </a:r>
            <a:r>
              <a:rPr lang="en-US" sz="1800" dirty="0" err="1">
                <a:solidFill>
                  <a:srgbClr val="0000FF"/>
                </a:solidFill>
                <a:latin typeface="Courier New" panose="02070309020205020404" pitchFamily="49" charset="0"/>
                <a:cs typeface="Courier New" panose="02070309020205020404" pitchFamily="49" charset="0"/>
              </a:rPr>
              <a:t>byte</a:t>
            </a:r>
            <a:r>
              <a:rPr lang="en-US" sz="1800" dirty="0">
                <a:solidFill>
                  <a:srgbClr val="000000"/>
                </a:solidFill>
                <a:latin typeface="Courier New" panose="02070309020205020404" pitchFamily="49" charset="0"/>
                <a:cs typeface="Courier New" panose="02070309020205020404" pitchFamily="49" charset="0"/>
              </a:rPr>
              <a:t>;   </a:t>
            </a:r>
          </a:p>
          <a:p>
            <a:pPr marL="0" indent="0">
              <a:buNone/>
            </a:pPr>
            <a:r>
              <a:rPr lang="en-US" sz="1800" dirty="0">
                <a:solidFill>
                  <a:srgbClr val="0000FF"/>
                </a:solidFill>
                <a:latin typeface="Courier New" panose="02070309020205020404" pitchFamily="49" charset="0"/>
                <a:cs typeface="Courier New" panose="02070309020205020404" pitchFamily="49" charset="0"/>
              </a:rPr>
              <a:t>begin</a:t>
            </a:r>
            <a:endParaRPr lang="en-US" sz="1800" dirty="0">
              <a:solidFill>
                <a:srgbClr val="000000"/>
              </a:solidFill>
              <a:latin typeface="Courier New" panose="02070309020205020404" pitchFamily="49" charset="0"/>
              <a:cs typeface="Courier New" panose="02070309020205020404" pitchFamily="49" charset="0"/>
            </a:endParaRP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serialBegin</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09885A"/>
                </a:solidFill>
                <a:latin typeface="Courier New" panose="02070309020205020404" pitchFamily="49" charset="0"/>
                <a:cs typeface="Courier New" panose="02070309020205020404" pitchFamily="49" charset="0"/>
              </a:rPr>
              <a:t>9600</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devStatus</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000000"/>
                </a:solidFill>
                <a:latin typeface="Courier New" panose="02070309020205020404" pitchFamily="49" charset="0"/>
                <a:cs typeface="Courier New" panose="02070309020205020404" pitchFamily="49" charset="0"/>
              </a:rPr>
              <a:t>mpuInitialize</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09885A"/>
                </a:solidFill>
                <a:latin typeface="Courier New" panose="02070309020205020404" pitchFamily="49" charset="0"/>
                <a:cs typeface="Courier New" panose="02070309020205020404" pitchFamily="49" charset="0"/>
              </a:rPr>
              <a:t>2</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008000"/>
                </a:solidFill>
                <a:latin typeface="Courier New" panose="02070309020205020404" pitchFamily="49" charset="0"/>
                <a:cs typeface="Courier New" panose="02070309020205020404" pitchFamily="49" charset="0"/>
              </a:rPr>
              <a:t>{so 2: interrupt o pin 2 }</a:t>
            </a:r>
            <a:endParaRPr lang="en-US" sz="1800" dirty="0">
              <a:solidFill>
                <a:srgbClr val="000000"/>
              </a:solidFill>
              <a:latin typeface="Courier New" panose="02070309020205020404" pitchFamily="49" charset="0"/>
              <a:cs typeface="Courier New" panose="02070309020205020404" pitchFamily="49" charset="0"/>
            </a:endParaRP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0000FF"/>
                </a:solidFill>
                <a:latin typeface="Courier New" panose="02070309020205020404" pitchFamily="49" charset="0"/>
                <a:cs typeface="Courier New" panose="02070309020205020404" pitchFamily="49" charset="0"/>
              </a:rPr>
              <a:t>if</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000000"/>
                </a:solidFill>
                <a:latin typeface="Courier New" panose="02070309020205020404" pitchFamily="49" charset="0"/>
                <a:cs typeface="Courier New" panose="02070309020205020404" pitchFamily="49" charset="0"/>
              </a:rPr>
              <a:t>devStatus</a:t>
            </a:r>
            <a:r>
              <a:rPr lang="en-US" sz="1800" dirty="0">
                <a:solidFill>
                  <a:srgbClr val="000000"/>
                </a:solidFill>
                <a:latin typeface="Courier New" panose="02070309020205020404" pitchFamily="49" charset="0"/>
                <a:cs typeface="Courier New" panose="02070309020205020404" pitchFamily="49" charset="0"/>
              </a:rPr>
              <a:t> &lt;&gt; </a:t>
            </a:r>
            <a:r>
              <a:rPr lang="en-US" sz="1800" dirty="0">
                <a:solidFill>
                  <a:srgbClr val="09885A"/>
                </a:solidFill>
                <a:latin typeface="Courier New" panose="02070309020205020404" pitchFamily="49" charset="0"/>
                <a:cs typeface="Courier New" panose="02070309020205020404" pitchFamily="49" charset="0"/>
              </a:rPr>
              <a:t>0</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0000FF"/>
                </a:solidFill>
                <a:latin typeface="Courier New" panose="02070309020205020404" pitchFamily="49" charset="0"/>
                <a:cs typeface="Courier New" panose="02070309020205020404" pitchFamily="49" charset="0"/>
              </a:rPr>
              <a:t>then</a:t>
            </a:r>
            <a:endParaRPr lang="en-US" sz="1800" dirty="0">
              <a:solidFill>
                <a:srgbClr val="000000"/>
              </a:solidFill>
              <a:latin typeface="Courier New" panose="02070309020205020404" pitchFamily="49" charset="0"/>
              <a:cs typeface="Courier New" panose="02070309020205020404" pitchFamily="49" charset="0"/>
            </a:endParaRP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serialPrintlnString</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31515"/>
                </a:solidFill>
                <a:latin typeface="Courier New" panose="02070309020205020404" pitchFamily="49" charset="0"/>
                <a:cs typeface="Courier New" panose="02070309020205020404" pitchFamily="49" charset="0"/>
              </a:rPr>
              <a:t>'</a:t>
            </a:r>
            <a:r>
              <a:rPr lang="en-US" sz="1800" dirty="0" err="1">
                <a:solidFill>
                  <a:srgbClr val="A31515"/>
                </a:solidFill>
                <a:latin typeface="Courier New" panose="02070309020205020404" pitchFamily="49" charset="0"/>
                <a:cs typeface="Courier New" panose="02070309020205020404" pitchFamily="49" charset="0"/>
              </a:rPr>
              <a:t>mpuInitialize</a:t>
            </a:r>
            <a:r>
              <a:rPr lang="en-US" sz="1800" dirty="0">
                <a:solidFill>
                  <a:srgbClr val="A31515"/>
                </a:solidFill>
                <a:latin typeface="Courier New" panose="02070309020205020404" pitchFamily="49" charset="0"/>
                <a:cs typeface="Courier New" panose="02070309020205020404" pitchFamily="49" charset="0"/>
              </a:rPr>
              <a:t> failed'</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FF"/>
                </a:solidFill>
                <a:latin typeface="Courier New" panose="02070309020205020404" pitchFamily="49" charset="0"/>
                <a:cs typeface="Courier New" panose="02070309020205020404" pitchFamily="49" charset="0"/>
              </a:rPr>
              <a:t>end</a:t>
            </a:r>
            <a:r>
              <a:rPr lang="en-US" sz="1800" dirty="0" smtClean="0">
                <a:solidFill>
                  <a:srgbClr val="000000"/>
                </a:solidFill>
                <a:latin typeface="Courier New" panose="02070309020205020404" pitchFamily="49" charset="0"/>
                <a:cs typeface="Courier New" panose="02070309020205020404" pitchFamily="49" charset="0"/>
              </a:rPr>
              <a:t>;</a:t>
            </a:r>
            <a:endParaRPr lang="en-US" sz="1800" dirty="0">
              <a:solidFill>
                <a:srgbClr val="000000"/>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1F478C00-9436-44DE-A567-EB6FBC213CB4}" type="slidenum">
              <a:rPr lang="en-US" smtClean="0"/>
              <a:pPr/>
              <a:t>14</a:t>
            </a:fld>
            <a:endParaRPr lang="en-US"/>
          </a:p>
        </p:txBody>
      </p:sp>
    </p:spTree>
    <p:extLst>
      <p:ext uri="{BB962C8B-B14F-4D97-AF65-F5344CB8AC3E}">
        <p14:creationId xmlns:p14="http://schemas.microsoft.com/office/powerpoint/2010/main" val="41987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Chương trình mẫu  (tt)</a:t>
            </a:r>
            <a:endParaRPr lang="en-US" dirty="0"/>
          </a:p>
        </p:txBody>
      </p:sp>
      <p:sp>
        <p:nvSpPr>
          <p:cNvPr id="3" name="Content Placeholder 2"/>
          <p:cNvSpPr>
            <a:spLocks noGrp="1"/>
          </p:cNvSpPr>
          <p:nvPr>
            <p:ph idx="1"/>
          </p:nvPr>
        </p:nvSpPr>
        <p:spPr/>
        <p:txBody>
          <a:bodyPr>
            <a:noAutofit/>
          </a:bodyPr>
          <a:lstStyle/>
          <a:p>
            <a:pPr marL="0" indent="0">
              <a:buNone/>
            </a:pPr>
            <a:r>
              <a:rPr lang="en-US" sz="1800" dirty="0">
                <a:solidFill>
                  <a:srgbClr val="0000FF"/>
                </a:solidFill>
                <a:latin typeface="Courier New" panose="02070309020205020404" pitchFamily="49" charset="0"/>
                <a:cs typeface="Courier New" panose="02070309020205020404" pitchFamily="49" charset="0"/>
              </a:rPr>
              <a:t>procedure</a:t>
            </a:r>
            <a:r>
              <a:rPr lang="en-US" sz="1800" dirty="0">
                <a:solidFill>
                  <a:srgbClr val="000000"/>
                </a:solidFill>
                <a:latin typeface="Courier New" panose="02070309020205020404" pitchFamily="49" charset="0"/>
                <a:cs typeface="Courier New" panose="02070309020205020404" pitchFamily="49" charset="0"/>
              </a:rPr>
              <a:t> loop;</a:t>
            </a:r>
          </a:p>
          <a:p>
            <a:pPr marL="0" indent="0">
              <a:buNone/>
            </a:pPr>
            <a:r>
              <a:rPr lang="en-US" sz="1800" dirty="0">
                <a:solidFill>
                  <a:srgbClr val="0000FF"/>
                </a:solidFill>
                <a:latin typeface="Courier New" panose="02070309020205020404" pitchFamily="49" charset="0"/>
                <a:cs typeface="Courier New" panose="02070309020205020404" pitchFamily="49" charset="0"/>
              </a:rPr>
              <a:t>begin</a:t>
            </a:r>
            <a:endParaRPr lang="en-US" sz="1800" dirty="0">
              <a:solidFill>
                <a:srgbClr val="000000"/>
              </a:solidFill>
              <a:latin typeface="Courier New" panose="02070309020205020404" pitchFamily="49" charset="0"/>
              <a:cs typeface="Courier New" panose="02070309020205020404" pitchFamily="49" charset="0"/>
            </a:endParaRPr>
          </a:p>
          <a:p>
            <a:pPr marL="0" indent="0">
              <a:buNone/>
            </a:pPr>
            <a:r>
              <a:rPr lang="en-US" sz="1800" dirty="0">
                <a:solidFill>
                  <a:srgbClr val="000000"/>
                </a:solidFill>
                <a:latin typeface="Courier New" panose="02070309020205020404" pitchFamily="49" charset="0"/>
                <a:cs typeface="Courier New" panose="02070309020205020404" pitchFamily="49" charset="0"/>
              </a:rPr>
              <a:t>    ready := </a:t>
            </a:r>
            <a:r>
              <a:rPr lang="en-US" sz="1800" dirty="0" err="1" smtClean="0">
                <a:solidFill>
                  <a:srgbClr val="000000"/>
                </a:solidFill>
                <a:latin typeface="Courier New" panose="02070309020205020404" pitchFamily="49" charset="0"/>
                <a:cs typeface="Courier New" panose="02070309020205020404" pitchFamily="49" charset="0"/>
              </a:rPr>
              <a:t>mpuRead</a:t>
            </a:r>
            <a:r>
              <a:rPr lang="en-US" sz="1800" dirty="0" smtClean="0">
                <a:solidFill>
                  <a:srgbClr val="000000"/>
                </a:solidFill>
                <a:latin typeface="Courier New" panose="02070309020205020404" pitchFamily="49" charset="0"/>
                <a:cs typeface="Courier New" panose="02070309020205020404" pitchFamily="49" charset="0"/>
              </a:rPr>
              <a:t>;</a:t>
            </a:r>
            <a:endParaRPr lang="en-US" sz="1800" dirty="0">
              <a:solidFill>
                <a:srgbClr val="000000"/>
              </a:solidFill>
              <a:latin typeface="Courier New" panose="02070309020205020404" pitchFamily="49" charset="0"/>
              <a:cs typeface="Courier New" panose="02070309020205020404" pitchFamily="49" charset="0"/>
            </a:endParaRP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0000FF"/>
                </a:solidFill>
                <a:latin typeface="Courier New" panose="02070309020205020404" pitchFamily="49" charset="0"/>
                <a:cs typeface="Courier New" panose="02070309020205020404" pitchFamily="49" charset="0"/>
              </a:rPr>
              <a:t>if</a:t>
            </a:r>
            <a:r>
              <a:rPr lang="en-US" sz="1800" dirty="0">
                <a:solidFill>
                  <a:srgbClr val="000000"/>
                </a:solidFill>
                <a:latin typeface="Courier New" panose="02070309020205020404" pitchFamily="49" charset="0"/>
                <a:cs typeface="Courier New" panose="02070309020205020404" pitchFamily="49" charset="0"/>
              </a:rPr>
              <a:t>(ready = </a:t>
            </a:r>
            <a:r>
              <a:rPr lang="en-US" sz="1800" dirty="0">
                <a:solidFill>
                  <a:srgbClr val="0000FF"/>
                </a:solidFill>
                <a:latin typeface="Courier New" panose="02070309020205020404" pitchFamily="49" charset="0"/>
                <a:cs typeface="Courier New" panose="02070309020205020404" pitchFamily="49" charset="0"/>
              </a:rPr>
              <a:t>true</a:t>
            </a:r>
            <a:r>
              <a:rPr lang="en-US" sz="1800" dirty="0">
                <a:solidFill>
                  <a:srgbClr val="000000"/>
                </a:solidFill>
                <a:latin typeface="Courier New" panose="02070309020205020404" pitchFamily="49" charset="0"/>
                <a:cs typeface="Courier New" panose="02070309020205020404" pitchFamily="49" charset="0"/>
              </a:rPr>
              <a:t>) </a:t>
            </a:r>
            <a:r>
              <a:rPr lang="en-US" sz="1800" dirty="0" smtClean="0">
                <a:solidFill>
                  <a:srgbClr val="0000FF"/>
                </a:solidFill>
                <a:latin typeface="Courier New" panose="02070309020205020404" pitchFamily="49" charset="0"/>
                <a:cs typeface="Courier New" panose="02070309020205020404" pitchFamily="49" charset="0"/>
              </a:rPr>
              <a:t>then</a:t>
            </a:r>
            <a:r>
              <a:rPr lang="en-US" sz="1800" dirty="0">
                <a:solidFill>
                  <a:srgbClr val="000000"/>
                </a:solidFill>
                <a:latin typeface="Courier New" panose="02070309020205020404" pitchFamily="49" charset="0"/>
                <a:cs typeface="Courier New" panose="02070309020205020404" pitchFamily="49" charset="0"/>
              </a:rPr>
              <a:t> </a:t>
            </a:r>
            <a:endParaRPr lang="en-US" sz="1800" dirty="0" smtClean="0">
              <a:solidFill>
                <a:srgbClr val="000000"/>
              </a:solidFill>
              <a:latin typeface="Courier New" panose="02070309020205020404" pitchFamily="49" charset="0"/>
              <a:cs typeface="Courier New" panose="02070309020205020404" pitchFamily="49" charset="0"/>
            </a:endParaRPr>
          </a:p>
          <a:p>
            <a:pPr marL="0" indent="0">
              <a:buNone/>
            </a:pPr>
            <a:r>
              <a:rPr lang="en-US" sz="1800" dirty="0" smtClean="0">
                <a:solidFill>
                  <a:srgbClr val="0000FF"/>
                </a:solidFill>
                <a:latin typeface="Courier New" panose="02070309020205020404" pitchFamily="49" charset="0"/>
                <a:cs typeface="Courier New" panose="02070309020205020404" pitchFamily="49" charset="0"/>
              </a:rPr>
              <a:t>    begin</a:t>
            </a:r>
            <a:endParaRPr lang="en-US" sz="1800" dirty="0">
              <a:solidFill>
                <a:srgbClr val="000000"/>
              </a:solidFill>
              <a:latin typeface="Courier New" panose="02070309020205020404" pitchFamily="49" charset="0"/>
              <a:cs typeface="Courier New" panose="02070309020205020404" pitchFamily="49" charset="0"/>
            </a:endParaRP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xAngle</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000000"/>
                </a:solidFill>
                <a:latin typeface="Courier New" panose="02070309020205020404" pitchFamily="49" charset="0"/>
                <a:cs typeface="Courier New" panose="02070309020205020404" pitchFamily="49" charset="0"/>
              </a:rPr>
              <a:t>mpuGetXAngle</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yAngle</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000000"/>
                </a:solidFill>
                <a:latin typeface="Courier New" panose="02070309020205020404" pitchFamily="49" charset="0"/>
                <a:cs typeface="Courier New" panose="02070309020205020404" pitchFamily="49" charset="0"/>
              </a:rPr>
              <a:t>mpuGetYAngle</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zAngle</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000000"/>
                </a:solidFill>
                <a:latin typeface="Courier New" panose="02070309020205020404" pitchFamily="49" charset="0"/>
                <a:cs typeface="Courier New" panose="02070309020205020404" pitchFamily="49" charset="0"/>
              </a:rPr>
              <a:t>mpuGetZAngle</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serialPrintlnString</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31515"/>
                </a:solidFill>
                <a:latin typeface="Courier New" panose="02070309020205020404" pitchFamily="49" charset="0"/>
                <a:cs typeface="Courier New" panose="02070309020205020404" pitchFamily="49" charset="0"/>
              </a:rPr>
              <a:t>'</a:t>
            </a:r>
            <a:r>
              <a:rPr lang="en-US" sz="1800" dirty="0" err="1">
                <a:solidFill>
                  <a:srgbClr val="A31515"/>
                </a:solidFill>
                <a:latin typeface="Courier New" panose="02070309020205020404" pitchFamily="49" charset="0"/>
                <a:cs typeface="Courier New" panose="02070309020205020404" pitchFamily="49" charset="0"/>
              </a:rPr>
              <a:t>ypr</a:t>
            </a:r>
            <a:r>
              <a:rPr lang="en-US" sz="1800" dirty="0">
                <a:solidFill>
                  <a:srgbClr val="A31515"/>
                </a:solidFill>
                <a:latin typeface="Courier New" panose="02070309020205020404" pitchFamily="49" charset="0"/>
                <a:cs typeface="Courier New" panose="02070309020205020404" pitchFamily="49" charset="0"/>
              </a:rPr>
              <a:t>'</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serialPrintlnString</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31515"/>
                </a:solidFill>
                <a:latin typeface="Courier New" panose="02070309020205020404" pitchFamily="49" charset="0"/>
                <a:cs typeface="Courier New" panose="02070309020205020404" pitchFamily="49" charset="0"/>
              </a:rPr>
              <a:t>' '</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smtClean="0">
                <a:solidFill>
                  <a:srgbClr val="000000"/>
                </a:solidFill>
                <a:latin typeface="Courier New" panose="02070309020205020404" pitchFamily="49" charset="0"/>
                <a:cs typeface="Courier New" panose="02070309020205020404" pitchFamily="49" charset="0"/>
              </a:rPr>
              <a:t>serialPrintReal</a:t>
            </a:r>
            <a:r>
              <a:rPr lang="en-US" sz="1800" dirty="0" smtClean="0">
                <a:solidFill>
                  <a:srgbClr val="000000"/>
                </a:solidFill>
                <a:latin typeface="Courier New" panose="02070309020205020404" pitchFamily="49" charset="0"/>
                <a:cs typeface="Courier New" panose="02070309020205020404" pitchFamily="49" charset="0"/>
              </a:rPr>
              <a:t>(</a:t>
            </a:r>
            <a:r>
              <a:rPr lang="en-US" sz="1800" dirty="0" err="1" smtClean="0">
                <a:solidFill>
                  <a:srgbClr val="000000"/>
                </a:solidFill>
                <a:latin typeface="Courier New" panose="02070309020205020404" pitchFamily="49" charset="0"/>
                <a:cs typeface="Courier New" panose="02070309020205020404" pitchFamily="49" charset="0"/>
              </a:rPr>
              <a:t>zAngle</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serialPrintlnString</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31515"/>
                </a:solidFill>
                <a:latin typeface="Courier New" panose="02070309020205020404" pitchFamily="49" charset="0"/>
                <a:cs typeface="Courier New" panose="02070309020205020404" pitchFamily="49" charset="0"/>
              </a:rPr>
              <a:t>' '</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smtClean="0">
                <a:solidFill>
                  <a:srgbClr val="000000"/>
                </a:solidFill>
                <a:latin typeface="Courier New" panose="02070309020205020404" pitchFamily="49" charset="0"/>
                <a:cs typeface="Courier New" panose="02070309020205020404" pitchFamily="49" charset="0"/>
              </a:rPr>
              <a:t>serialPrintReal</a:t>
            </a:r>
            <a:r>
              <a:rPr lang="en-US" sz="1800" dirty="0" smtClean="0">
                <a:solidFill>
                  <a:srgbClr val="000000"/>
                </a:solidFill>
                <a:latin typeface="Courier New" panose="02070309020205020404" pitchFamily="49" charset="0"/>
                <a:cs typeface="Courier New" panose="02070309020205020404" pitchFamily="49" charset="0"/>
              </a:rPr>
              <a:t>(</a:t>
            </a:r>
            <a:r>
              <a:rPr lang="en-US" sz="1800" dirty="0" err="1" smtClean="0">
                <a:solidFill>
                  <a:srgbClr val="000000"/>
                </a:solidFill>
                <a:latin typeface="Courier New" panose="02070309020205020404" pitchFamily="49" charset="0"/>
                <a:cs typeface="Courier New" panose="02070309020205020404" pitchFamily="49" charset="0"/>
              </a:rPr>
              <a:t>yAngle</a:t>
            </a:r>
            <a:r>
              <a:rPr lang="en-US" sz="1800" dirty="0" smtClean="0">
                <a:solidFill>
                  <a:srgbClr val="000000"/>
                </a:solidFill>
                <a:latin typeface="Courier New" panose="02070309020205020404" pitchFamily="49" charset="0"/>
                <a:cs typeface="Courier New" panose="02070309020205020404" pitchFamily="49" charset="0"/>
              </a:rPr>
              <a:t>);</a:t>
            </a:r>
            <a:endParaRPr lang="en-US" sz="1800" dirty="0">
              <a:solidFill>
                <a:srgbClr val="000000"/>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1F478C00-9436-44DE-A567-EB6FBC213CB4}" type="slidenum">
              <a:rPr lang="en-US" smtClean="0"/>
              <a:pPr/>
              <a:t>15</a:t>
            </a:fld>
            <a:endParaRPr lang="en-US"/>
          </a:p>
        </p:txBody>
      </p:sp>
    </p:spTree>
    <p:extLst>
      <p:ext uri="{BB962C8B-B14F-4D97-AF65-F5344CB8AC3E}">
        <p14:creationId xmlns:p14="http://schemas.microsoft.com/office/powerpoint/2010/main" val="419875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Chương trình mẫu (tt)</a:t>
            </a:r>
            <a:endParaRPr lang="en-US" dirty="0"/>
          </a:p>
        </p:txBody>
      </p:sp>
      <p:sp>
        <p:nvSpPr>
          <p:cNvPr id="3" name="Content Placeholder 2"/>
          <p:cNvSpPr>
            <a:spLocks noGrp="1"/>
          </p:cNvSpPr>
          <p:nvPr>
            <p:ph idx="1"/>
          </p:nvPr>
        </p:nvSpPr>
        <p:spPr/>
        <p:txBody>
          <a:bodyPr>
            <a:noAutofit/>
          </a:bodyPr>
          <a:lstStyle/>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serialPrintlnString</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31515"/>
                </a:solidFill>
                <a:latin typeface="Courier New" panose="02070309020205020404" pitchFamily="49" charset="0"/>
                <a:cs typeface="Courier New" panose="02070309020205020404" pitchFamily="49" charset="0"/>
              </a:rPr>
              <a:t>' '</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err="1" smtClean="0">
                <a:solidFill>
                  <a:srgbClr val="000000"/>
                </a:solidFill>
                <a:latin typeface="Courier New" panose="02070309020205020404" pitchFamily="49" charset="0"/>
                <a:cs typeface="Courier New" panose="02070309020205020404" pitchFamily="49" charset="0"/>
              </a:rPr>
              <a:t>serialPrintReal</a:t>
            </a:r>
            <a:r>
              <a:rPr lang="en-US" sz="1800" dirty="0" smtClean="0">
                <a:solidFill>
                  <a:srgbClr val="000000"/>
                </a:solidFill>
                <a:latin typeface="Courier New" panose="02070309020205020404" pitchFamily="49" charset="0"/>
                <a:cs typeface="Courier New" panose="02070309020205020404" pitchFamily="49" charset="0"/>
              </a:rPr>
              <a:t>(</a:t>
            </a:r>
            <a:r>
              <a:rPr lang="en-US" sz="1800" dirty="0" err="1" smtClean="0">
                <a:solidFill>
                  <a:srgbClr val="000000"/>
                </a:solidFill>
                <a:latin typeface="Courier New" panose="02070309020205020404" pitchFamily="49" charset="0"/>
                <a:cs typeface="Courier New" panose="02070309020205020404" pitchFamily="49" charset="0"/>
              </a:rPr>
              <a:t>xAngle</a:t>
            </a:r>
            <a:r>
              <a:rPr lang="en-US" sz="1800" dirty="0">
                <a:solidFill>
                  <a:srgbClr val="000000"/>
                </a:solidFill>
                <a:latin typeface="Courier New" panose="02070309020205020404" pitchFamily="49" charset="0"/>
                <a:cs typeface="Courier New" panose="02070309020205020404" pitchFamily="49" charset="0"/>
              </a:rPr>
              <a:t>);        </a:t>
            </a:r>
          </a:p>
          <a:p>
            <a:pPr marL="0" indent="0">
              <a:buNone/>
            </a:pP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0000FF"/>
                </a:solidFill>
                <a:latin typeface="Courier New" panose="02070309020205020404" pitchFamily="49" charset="0"/>
                <a:cs typeface="Courier New" panose="02070309020205020404" pitchFamily="49" charset="0"/>
              </a:rPr>
              <a:t>end</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delay(</a:t>
            </a:r>
            <a:r>
              <a:rPr lang="en-US" sz="1800" dirty="0">
                <a:solidFill>
                  <a:srgbClr val="09885A"/>
                </a:solidFill>
                <a:latin typeface="Courier New" panose="02070309020205020404" pitchFamily="49" charset="0"/>
                <a:cs typeface="Courier New" panose="02070309020205020404" pitchFamily="49" charset="0"/>
              </a:rPr>
              <a:t>200</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FF"/>
                </a:solidFill>
                <a:latin typeface="Courier New" panose="02070309020205020404" pitchFamily="49" charset="0"/>
                <a:cs typeface="Courier New" panose="02070309020205020404" pitchFamily="49" charset="0"/>
              </a:rPr>
              <a:t>end</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smtClean="0">
                <a:solidFill>
                  <a:srgbClr val="0000FF"/>
                </a:solidFill>
                <a:latin typeface="Courier New" panose="02070309020205020404" pitchFamily="49" charset="0"/>
                <a:cs typeface="Courier New" panose="02070309020205020404" pitchFamily="49" charset="0"/>
              </a:rPr>
              <a:t>begin</a:t>
            </a:r>
            <a:endParaRPr lang="en-US" sz="1800" dirty="0">
              <a:solidFill>
                <a:srgbClr val="000000"/>
              </a:solidFill>
              <a:latin typeface="Courier New" panose="02070309020205020404" pitchFamily="49" charset="0"/>
              <a:cs typeface="Courier New" panose="02070309020205020404" pitchFamily="49" charset="0"/>
            </a:endParaRPr>
          </a:p>
          <a:p>
            <a:pPr marL="0" indent="0">
              <a:buNone/>
            </a:pPr>
            <a:r>
              <a:rPr lang="en-US" sz="1800" dirty="0">
                <a:solidFill>
                  <a:srgbClr val="000000"/>
                </a:solidFill>
                <a:latin typeface="Courier New" panose="02070309020205020404" pitchFamily="49" charset="0"/>
                <a:cs typeface="Courier New" panose="02070309020205020404" pitchFamily="49" charset="0"/>
              </a:rPr>
              <a:t>    setup;</a:t>
            </a:r>
          </a:p>
          <a:p>
            <a:pPr marL="0" indent="0">
              <a:buNone/>
            </a:pPr>
            <a:r>
              <a:rPr lang="en-US" sz="1800" dirty="0">
                <a:solidFill>
                  <a:srgbClr val="000000"/>
                </a:solidFill>
                <a:latin typeface="Courier New" panose="02070309020205020404" pitchFamily="49" charset="0"/>
                <a:cs typeface="Courier New" panose="02070309020205020404" pitchFamily="49" charset="0"/>
              </a:rPr>
              <a:t>    loop;</a:t>
            </a:r>
          </a:p>
          <a:p>
            <a:pPr marL="0" indent="0">
              <a:buNone/>
            </a:pPr>
            <a:r>
              <a:rPr lang="en-US" sz="1800" dirty="0">
                <a:solidFill>
                  <a:srgbClr val="0000FF"/>
                </a:solidFill>
                <a:latin typeface="Courier New" panose="02070309020205020404" pitchFamily="49" charset="0"/>
                <a:cs typeface="Courier New" panose="02070309020205020404" pitchFamily="49" charset="0"/>
              </a:rPr>
              <a:t>end</a:t>
            </a:r>
            <a:r>
              <a:rPr lang="en-US" sz="1800" dirty="0">
                <a:solidFill>
                  <a:srgbClr val="000000"/>
                </a:solidFill>
                <a:latin typeface="Courier New" panose="02070309020205020404" pitchFamily="49" charset="0"/>
                <a:cs typeface="Courier New" panose="02070309020205020404" pitchFamily="49" charset="0"/>
              </a:rPr>
              <a:t>.</a:t>
            </a:r>
            <a:endParaRPr lang="en-US" sz="1800" b="0" dirty="0">
              <a:solidFill>
                <a:srgbClr val="000000"/>
              </a:solidFill>
              <a:effectLst/>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1F478C00-9436-44DE-A567-EB6FBC213CB4}" type="slidenum">
              <a:rPr lang="en-US" smtClean="0"/>
              <a:pPr/>
              <a:t>16</a:t>
            </a:fld>
            <a:endParaRPr lang="en-US"/>
          </a:p>
        </p:txBody>
      </p:sp>
    </p:spTree>
    <p:extLst>
      <p:ext uri="{BB962C8B-B14F-4D97-AF65-F5344CB8AC3E}">
        <p14:creationId xmlns:p14="http://schemas.microsoft.com/office/powerpoint/2010/main" val="419875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buFont typeface="+mj-lt"/>
              <a:buAutoNum type="romanUcPeriod" startAt="4"/>
            </a:pPr>
            <a:r>
              <a:rPr lang="en-US" smtClean="0"/>
              <a:t>Bài tập</a:t>
            </a:r>
            <a:endParaRPr lang="en-US" dirty="0"/>
          </a:p>
        </p:txBody>
      </p:sp>
      <p:sp>
        <p:nvSpPr>
          <p:cNvPr id="3" name="Content Placeholder 2"/>
          <p:cNvSpPr>
            <a:spLocks noGrp="1"/>
          </p:cNvSpPr>
          <p:nvPr>
            <p:ph idx="1"/>
          </p:nvPr>
        </p:nvSpPr>
        <p:spPr/>
        <p:txBody>
          <a:bodyPr>
            <a:normAutofit/>
          </a:bodyPr>
          <a:lstStyle/>
          <a:p>
            <a:r>
              <a:rPr lang="en-US" b="1" smtClean="0"/>
              <a:t>Cảm biến dò đường</a:t>
            </a:r>
          </a:p>
          <a:p>
            <a:pPr lvl="1"/>
            <a:r>
              <a:rPr lang="en-US" smtClean="0"/>
              <a:t>Viết chương trình điều khiển đọc tất cả giá trị của cảm biến dò đường và ghi các giá trị của cảm biến ra cổng Serial trên mạch Arduino.</a:t>
            </a:r>
          </a:p>
          <a:p>
            <a:r>
              <a:rPr lang="en-US" b="1" smtClean="0"/>
              <a:t>Cảm biến khoảng cách</a:t>
            </a:r>
          </a:p>
          <a:p>
            <a:pPr lvl="1"/>
            <a:r>
              <a:rPr lang="en-US" smtClean="0"/>
              <a:t>Viết chương trình điều khiển đọc giá trị của cảm biến khoảng cách và ghi giá trị của cảm biến ra cổng Serial trên mạch Arduino nếu giá trị khoảng cách nằm trong khoảng 5 cm đến 1 mét.</a:t>
            </a:r>
          </a:p>
        </p:txBody>
      </p:sp>
      <p:sp>
        <p:nvSpPr>
          <p:cNvPr id="4" name="Slide Number Placeholder 3"/>
          <p:cNvSpPr>
            <a:spLocks noGrp="1"/>
          </p:cNvSpPr>
          <p:nvPr>
            <p:ph type="sldNum" sz="quarter" idx="12"/>
          </p:nvPr>
        </p:nvSpPr>
        <p:spPr/>
        <p:txBody>
          <a:bodyPr/>
          <a:lstStyle/>
          <a:p>
            <a:fld id="{1F478C00-9436-44DE-A567-EB6FBC213CB4}" type="slidenum">
              <a:rPr lang="en-US" smtClean="0"/>
              <a:pPr/>
              <a:t>17</a:t>
            </a:fld>
            <a:endParaRPr lang="en-US"/>
          </a:p>
        </p:txBody>
      </p:sp>
    </p:spTree>
    <p:extLst>
      <p:ext uri="{BB962C8B-B14F-4D97-AF65-F5344CB8AC3E}">
        <p14:creationId xmlns:p14="http://schemas.microsoft.com/office/powerpoint/2010/main" val="20885695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buFont typeface="+mj-lt"/>
              <a:buAutoNum type="romanUcPeriod" startAt="4"/>
            </a:pPr>
            <a:r>
              <a:rPr lang="en-US"/>
              <a:t>Bài </a:t>
            </a:r>
            <a:r>
              <a:rPr lang="en-US" smtClean="0"/>
              <a:t>tập (tt)</a:t>
            </a:r>
            <a:endParaRPr lang="en-US"/>
          </a:p>
        </p:txBody>
      </p:sp>
      <p:sp>
        <p:nvSpPr>
          <p:cNvPr id="3" name="Content Placeholder 2"/>
          <p:cNvSpPr>
            <a:spLocks noGrp="1"/>
          </p:cNvSpPr>
          <p:nvPr>
            <p:ph idx="1"/>
          </p:nvPr>
        </p:nvSpPr>
        <p:spPr/>
        <p:txBody>
          <a:bodyPr/>
          <a:lstStyle/>
          <a:p>
            <a:r>
              <a:rPr lang="en-US" b="1"/>
              <a:t>Tổng hợp</a:t>
            </a:r>
          </a:p>
          <a:p>
            <a:pPr lvl="1"/>
            <a:r>
              <a:rPr lang="en-US"/>
              <a:t>Viết chương trình điều khiển xe chạy tới trước theo đường màu đen với tốc độ tối đa cho tới khi cảm biến số 3 không nhận được màu đen thì dừng lại.</a:t>
            </a:r>
          </a:p>
          <a:p>
            <a:pPr lvl="1"/>
            <a:r>
              <a:rPr lang="en-US"/>
              <a:t>Viết chương trình điều khiển xe chạy tới trước với tốc độ tối đa cho tới khi cách vật cản 5 cm thì dừng lại.</a:t>
            </a:r>
          </a:p>
          <a:p>
            <a:pPr lvl="1"/>
            <a:r>
              <a:rPr lang="en-US"/>
              <a:t>Viết chương trình điểu khiền xe đi theo đường màu đen trên địa hình cho trước, xe dừng lại nếu gặp vật cản cách 20 cm, nếu không còn vật cản cách 20 cm thì xe tiếp tục di chuyển theo đường màu đen.</a:t>
            </a:r>
          </a:p>
          <a:p>
            <a:endParaRPr lang="en-US"/>
          </a:p>
        </p:txBody>
      </p:sp>
      <p:sp>
        <p:nvSpPr>
          <p:cNvPr id="4" name="Slide Number Placeholder 3"/>
          <p:cNvSpPr>
            <a:spLocks noGrp="1"/>
          </p:cNvSpPr>
          <p:nvPr>
            <p:ph type="sldNum" sz="quarter" idx="12"/>
          </p:nvPr>
        </p:nvSpPr>
        <p:spPr/>
        <p:txBody>
          <a:bodyPr/>
          <a:lstStyle/>
          <a:p>
            <a:fld id="{1F478C00-9436-44DE-A567-EB6FBC213CB4}" type="slidenum">
              <a:rPr lang="en-US" smtClean="0"/>
              <a:t>18</a:t>
            </a:fld>
            <a:endParaRPr lang="en-US"/>
          </a:p>
        </p:txBody>
      </p:sp>
    </p:spTree>
    <p:extLst>
      <p:ext uri="{BB962C8B-B14F-4D97-AF65-F5344CB8AC3E}">
        <p14:creationId xmlns:p14="http://schemas.microsoft.com/office/powerpoint/2010/main" val="1151516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Nội dung</a:t>
            </a:r>
            <a:endParaRPr lang="en-US" dirty="0"/>
          </a:p>
        </p:txBody>
      </p:sp>
      <p:sp>
        <p:nvSpPr>
          <p:cNvPr id="3" name="Content Placeholder 2"/>
          <p:cNvSpPr>
            <a:spLocks noGrp="1"/>
          </p:cNvSpPr>
          <p:nvPr>
            <p:ph idx="1"/>
          </p:nvPr>
        </p:nvSpPr>
        <p:spPr/>
        <p:txBody>
          <a:bodyPr>
            <a:normAutofit/>
          </a:bodyPr>
          <a:lstStyle/>
          <a:p>
            <a:pPr marL="571500" indent="-571500">
              <a:buFont typeface="+mj-lt"/>
              <a:buAutoNum type="romanUcPeriod"/>
            </a:pPr>
            <a:r>
              <a:rPr lang="en-US" sz="2400" smtClean="0"/>
              <a:t>Cảm biến dò đường thanh 5 led (Line Sensor)</a:t>
            </a:r>
          </a:p>
          <a:p>
            <a:pPr marL="571500" indent="-571500">
              <a:buFont typeface="+mj-lt"/>
              <a:buAutoNum type="romanUcPeriod"/>
            </a:pPr>
            <a:r>
              <a:rPr lang="en-US" sz="2400" smtClean="0"/>
              <a:t>Cảm biến khoảng cách (UltraSonic Sensor)</a:t>
            </a:r>
          </a:p>
          <a:p>
            <a:pPr marL="571500" indent="-571500">
              <a:buFont typeface="+mj-lt"/>
              <a:buAutoNum type="romanUcPeriod"/>
            </a:pPr>
            <a:r>
              <a:rPr lang="en-US" sz="2400" smtClean="0"/>
              <a:t>Cảm biến góc nghiêng</a:t>
            </a:r>
          </a:p>
          <a:p>
            <a:pPr marL="571500" indent="-571500">
              <a:buFont typeface="+mj-lt"/>
              <a:buAutoNum type="romanUcPeriod"/>
            </a:pPr>
            <a:r>
              <a:rPr lang="en-US" sz="2400" smtClean="0"/>
              <a:t>Bài tập</a:t>
            </a:r>
          </a:p>
          <a:p>
            <a:pPr marL="571500" indent="-571500">
              <a:buFont typeface="+mj-lt"/>
              <a:buAutoNum type="romanUcPeriod"/>
            </a:pPr>
            <a:endParaRPr lang="en-US" sz="2400" smtClean="0"/>
          </a:p>
          <a:p>
            <a:pPr marL="571500" indent="-571500">
              <a:buFont typeface="+mj-lt"/>
              <a:buAutoNum type="romanUcPeriod"/>
            </a:pPr>
            <a:endParaRPr lang="en-US" sz="2400" dirty="0"/>
          </a:p>
        </p:txBody>
      </p:sp>
      <p:sp>
        <p:nvSpPr>
          <p:cNvPr id="4" name="Slide Number Placeholder 3"/>
          <p:cNvSpPr>
            <a:spLocks noGrp="1"/>
          </p:cNvSpPr>
          <p:nvPr>
            <p:ph type="sldNum" sz="quarter" idx="12"/>
          </p:nvPr>
        </p:nvSpPr>
        <p:spPr/>
        <p:txBody>
          <a:bodyPr/>
          <a:lstStyle/>
          <a:p>
            <a:fld id="{1F478C00-9436-44DE-A567-EB6FBC213CB4}" type="slidenum">
              <a:rPr lang="en-US" smtClean="0"/>
              <a:pPr/>
              <a:t>2</a:t>
            </a:fld>
            <a:endParaRPr lang="en-US"/>
          </a:p>
        </p:txBody>
      </p:sp>
    </p:spTree>
    <p:extLst>
      <p:ext uri="{BB962C8B-B14F-4D97-AF65-F5344CB8AC3E}">
        <p14:creationId xmlns:p14="http://schemas.microsoft.com/office/powerpoint/2010/main" val="2749846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buFont typeface="+mj-lt"/>
              <a:buAutoNum type="romanUcPeriod"/>
            </a:pPr>
            <a:r>
              <a:rPr lang="en-US" smtClean="0"/>
              <a:t>Cảm biến dò đường thanh 5 led (Line Sensor)</a:t>
            </a:r>
            <a:endParaRPr lang="en-US" dirty="0"/>
          </a:p>
        </p:txBody>
      </p:sp>
      <p:sp>
        <p:nvSpPr>
          <p:cNvPr id="3" name="Content Placeholder 2"/>
          <p:cNvSpPr>
            <a:spLocks noGrp="1"/>
          </p:cNvSpPr>
          <p:nvPr>
            <p:ph idx="1"/>
          </p:nvPr>
        </p:nvSpPr>
        <p:spPr/>
        <p:txBody>
          <a:bodyPr>
            <a:normAutofit/>
          </a:bodyPr>
          <a:lstStyle/>
          <a:p>
            <a:r>
              <a:rPr lang="en-US" sz="2400" smtClean="0"/>
              <a:t>Yêu cầu: </a:t>
            </a:r>
            <a:br>
              <a:rPr lang="en-US" sz="2400" smtClean="0"/>
            </a:br>
            <a:r>
              <a:rPr lang="en-US" sz="2400" smtClean="0"/>
              <a:t>Viết chương trình đọc giá trị của cảm biến dò đường tại cảm biến số 3 và ghi giá trị của cảm biến này ra cổng Serial trên mạch Arduino </a:t>
            </a:r>
          </a:p>
          <a:p>
            <a:endParaRPr lang="en-US" sz="2400" smtClean="0"/>
          </a:p>
          <a:p>
            <a:r>
              <a:rPr lang="en-US" sz="2400" smtClean="0"/>
              <a:t>Ghi chú:</a:t>
            </a:r>
          </a:p>
          <a:p>
            <a:pPr lvl="1"/>
            <a:r>
              <a:rPr lang="en-US" smtClean="0"/>
              <a:t>Đèn led của cảm biến gặp vùng địa hình màu tối: giá trị cảm biến đọc đ</a:t>
            </a:r>
            <a:r>
              <a:rPr lang="vi-VN" smtClean="0"/>
              <a:t>ư</a:t>
            </a:r>
            <a:r>
              <a:rPr lang="en-US" smtClean="0"/>
              <a:t>ợc value = 0</a:t>
            </a:r>
          </a:p>
          <a:p>
            <a:pPr lvl="1"/>
            <a:r>
              <a:rPr lang="en-US" smtClean="0"/>
              <a:t>Đèn led của cảm biến gặp vùng địa hình màu sáng: giá trị cảm biến đọc đ</a:t>
            </a:r>
            <a:r>
              <a:rPr lang="vi-VN" smtClean="0"/>
              <a:t>ư</a:t>
            </a:r>
            <a:r>
              <a:rPr lang="en-US" smtClean="0"/>
              <a:t>ợc value = 1</a:t>
            </a:r>
          </a:p>
          <a:p>
            <a:pPr lvl="1"/>
            <a:endParaRPr lang="en-US" dirty="0"/>
          </a:p>
        </p:txBody>
      </p:sp>
      <p:sp>
        <p:nvSpPr>
          <p:cNvPr id="4" name="Slide Number Placeholder 3"/>
          <p:cNvSpPr>
            <a:spLocks noGrp="1"/>
          </p:cNvSpPr>
          <p:nvPr>
            <p:ph type="sldNum" sz="quarter" idx="12"/>
          </p:nvPr>
        </p:nvSpPr>
        <p:spPr/>
        <p:txBody>
          <a:bodyPr/>
          <a:lstStyle/>
          <a:p>
            <a:fld id="{1F478C00-9436-44DE-A567-EB6FBC213CB4}" type="slidenum">
              <a:rPr lang="en-US" smtClean="0"/>
              <a:pPr/>
              <a:t>3</a:t>
            </a:fld>
            <a:endParaRPr lang="en-US"/>
          </a:p>
        </p:txBody>
      </p:sp>
    </p:spTree>
    <p:extLst>
      <p:ext uri="{BB962C8B-B14F-4D97-AF65-F5344CB8AC3E}">
        <p14:creationId xmlns:p14="http://schemas.microsoft.com/office/powerpoint/2010/main" val="1579556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Sơ</a:t>
            </a:r>
            <a:r>
              <a:rPr lang="en-US" dirty="0"/>
              <a:t> </a:t>
            </a:r>
            <a:r>
              <a:rPr lang="en-US" dirty="0" err="1"/>
              <a:t>đồ</a:t>
            </a:r>
            <a:r>
              <a:rPr lang="en-US" dirty="0"/>
              <a:t> </a:t>
            </a:r>
            <a:r>
              <a:rPr lang="en-US" dirty="0" err="1"/>
              <a:t>đi</a:t>
            </a:r>
            <a:r>
              <a:rPr lang="en-US" dirty="0"/>
              <a:t> </a:t>
            </a:r>
            <a:r>
              <a:rPr lang="en-US" dirty="0" err="1"/>
              <a:t>dây</a:t>
            </a:r>
            <a:endParaRPr lang="en-US" dirty="0"/>
          </a:p>
        </p:txBody>
      </p:sp>
      <p:sp>
        <p:nvSpPr>
          <p:cNvPr id="4" name="Slide Number Placeholder 3"/>
          <p:cNvSpPr>
            <a:spLocks noGrp="1"/>
          </p:cNvSpPr>
          <p:nvPr>
            <p:ph type="sldNum" sz="quarter" idx="12"/>
          </p:nvPr>
        </p:nvSpPr>
        <p:spPr/>
        <p:txBody>
          <a:bodyPr/>
          <a:lstStyle/>
          <a:p>
            <a:fld id="{1F478C00-9436-44DE-A567-EB6FBC213CB4}" type="slidenum">
              <a:rPr lang="en-US" smtClean="0"/>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541523849"/>
              </p:ext>
            </p:extLst>
          </p:nvPr>
        </p:nvGraphicFramePr>
        <p:xfrm>
          <a:off x="318185" y="1730038"/>
          <a:ext cx="3778876" cy="3429000"/>
        </p:xfrm>
        <a:graphic>
          <a:graphicData uri="http://schemas.openxmlformats.org/drawingml/2006/table">
            <a:tbl>
              <a:tblPr firstRow="1" bandRow="1">
                <a:tableStyleId>{5C22544A-7EE6-4342-B048-85BDC9FD1C3A}</a:tableStyleId>
              </a:tblPr>
              <a:tblGrid>
                <a:gridCol w="2020910">
                  <a:extLst>
                    <a:ext uri="{9D8B030D-6E8A-4147-A177-3AD203B41FA5}">
                      <a16:colId xmlns:a16="http://schemas.microsoft.com/office/drawing/2014/main" val="20000"/>
                    </a:ext>
                  </a:extLst>
                </a:gridCol>
                <a:gridCol w="1757966">
                  <a:extLst>
                    <a:ext uri="{9D8B030D-6E8A-4147-A177-3AD203B41FA5}">
                      <a16:colId xmlns:a16="http://schemas.microsoft.com/office/drawing/2014/main" val="20001"/>
                    </a:ext>
                  </a:extLst>
                </a:gridCol>
              </a:tblGrid>
              <a:tr h="388620">
                <a:tc>
                  <a:txBody>
                    <a:bodyPr/>
                    <a:lstStyle/>
                    <a:p>
                      <a:pPr algn="ctr"/>
                      <a:r>
                        <a:rPr lang="en-US" sz="2100" dirty="0" err="1">
                          <a:sym typeface="Wingdings" panose="05000000000000000000" pitchFamily="2" charset="2"/>
                        </a:rPr>
                        <a:t>Cảm</a:t>
                      </a:r>
                      <a:r>
                        <a:rPr lang="en-US" sz="2100" dirty="0">
                          <a:sym typeface="Wingdings" panose="05000000000000000000" pitchFamily="2" charset="2"/>
                        </a:rPr>
                        <a:t> </a:t>
                      </a:r>
                      <a:r>
                        <a:rPr lang="en-US" sz="2100" dirty="0" err="1">
                          <a:sym typeface="Wingdings" panose="05000000000000000000" pitchFamily="2" charset="2"/>
                        </a:rPr>
                        <a:t>biến</a:t>
                      </a:r>
                      <a:r>
                        <a:rPr lang="en-US" sz="2100" dirty="0">
                          <a:sym typeface="Wingdings" panose="05000000000000000000" pitchFamily="2" charset="2"/>
                        </a:rPr>
                        <a:t> </a:t>
                      </a:r>
                      <a:r>
                        <a:rPr lang="en-US" sz="2100" dirty="0" err="1">
                          <a:sym typeface="Wingdings" panose="05000000000000000000" pitchFamily="2" charset="2"/>
                        </a:rPr>
                        <a:t>dò</a:t>
                      </a:r>
                      <a:r>
                        <a:rPr lang="en-US" sz="2100" dirty="0">
                          <a:sym typeface="Wingdings" panose="05000000000000000000" pitchFamily="2" charset="2"/>
                        </a:rPr>
                        <a:t> line</a:t>
                      </a:r>
                      <a:endParaRPr lang="en-US" sz="2100" dirty="0"/>
                    </a:p>
                  </a:txBody>
                  <a:tcPr marL="68580" marR="68580" marT="34290" marB="34290"/>
                </a:tc>
                <a:tc>
                  <a:txBody>
                    <a:bodyPr/>
                    <a:lstStyle/>
                    <a:p>
                      <a:pPr algn="ctr"/>
                      <a:r>
                        <a:rPr lang="en-US" sz="2100" dirty="0" err="1"/>
                        <a:t>Mạch</a:t>
                      </a:r>
                      <a:r>
                        <a:rPr lang="en-US" sz="2100" dirty="0"/>
                        <a:t> </a:t>
                      </a:r>
                      <a:r>
                        <a:rPr lang="en-US" sz="2100" dirty="0" err="1"/>
                        <a:t>arduino</a:t>
                      </a:r>
                      <a:endParaRPr lang="en-US" sz="2100" dirty="0"/>
                    </a:p>
                  </a:txBody>
                  <a:tcPr marL="68580" marR="68580" marT="34290" marB="34290"/>
                </a:tc>
                <a:extLst>
                  <a:ext uri="{0D108BD9-81ED-4DB2-BD59-A6C34878D82A}">
                    <a16:rowId xmlns:a16="http://schemas.microsoft.com/office/drawing/2014/main" val="10000"/>
                  </a:ext>
                </a:extLst>
              </a:tr>
              <a:tr h="388620">
                <a:tc>
                  <a:txBody>
                    <a:bodyPr/>
                    <a:lstStyle/>
                    <a:p>
                      <a:pPr algn="ctr"/>
                      <a:r>
                        <a:rPr lang="en-US" sz="2100" dirty="0"/>
                        <a:t>SS1</a:t>
                      </a:r>
                    </a:p>
                  </a:txBody>
                  <a:tcPr marL="68580" marR="68580" marT="34290" marB="34290"/>
                </a:tc>
                <a:tc>
                  <a:txBody>
                    <a:bodyPr/>
                    <a:lstStyle/>
                    <a:p>
                      <a:pPr algn="ctr"/>
                      <a:r>
                        <a:rPr lang="en-US" sz="2100" dirty="0"/>
                        <a:t>3</a:t>
                      </a:r>
                    </a:p>
                  </a:txBody>
                  <a:tcPr marL="68580" marR="68580" marT="34290" marB="34290"/>
                </a:tc>
                <a:extLst>
                  <a:ext uri="{0D108BD9-81ED-4DB2-BD59-A6C34878D82A}">
                    <a16:rowId xmlns:a16="http://schemas.microsoft.com/office/drawing/2014/main" val="10001"/>
                  </a:ext>
                </a:extLst>
              </a:tr>
              <a:tr h="388620">
                <a:tc>
                  <a:txBody>
                    <a:bodyPr/>
                    <a:lstStyle/>
                    <a:p>
                      <a:pPr algn="ctr"/>
                      <a:r>
                        <a:rPr lang="en-US" sz="2100" dirty="0"/>
                        <a:t>SS2</a:t>
                      </a:r>
                    </a:p>
                  </a:txBody>
                  <a:tcPr marL="68580" marR="68580" marT="34290" marB="34290"/>
                </a:tc>
                <a:tc>
                  <a:txBody>
                    <a:bodyPr/>
                    <a:lstStyle/>
                    <a:p>
                      <a:pPr algn="ctr"/>
                      <a:r>
                        <a:rPr lang="en-US" sz="2100" dirty="0"/>
                        <a:t>4</a:t>
                      </a:r>
                    </a:p>
                  </a:txBody>
                  <a:tcPr marL="68580" marR="68580" marT="34290" marB="34290"/>
                </a:tc>
                <a:extLst>
                  <a:ext uri="{0D108BD9-81ED-4DB2-BD59-A6C34878D82A}">
                    <a16:rowId xmlns:a16="http://schemas.microsoft.com/office/drawing/2014/main" val="10002"/>
                  </a:ext>
                </a:extLst>
              </a:tr>
              <a:tr h="388620">
                <a:tc>
                  <a:txBody>
                    <a:bodyPr/>
                    <a:lstStyle/>
                    <a:p>
                      <a:pPr algn="ctr"/>
                      <a:r>
                        <a:rPr lang="en-US" sz="2100" dirty="0"/>
                        <a:t>SS3</a:t>
                      </a:r>
                    </a:p>
                  </a:txBody>
                  <a:tcPr marL="68580" marR="68580" marT="34290" marB="34290"/>
                </a:tc>
                <a:tc>
                  <a:txBody>
                    <a:bodyPr/>
                    <a:lstStyle/>
                    <a:p>
                      <a:pPr algn="ctr"/>
                      <a:r>
                        <a:rPr lang="en-US" sz="2100" dirty="0"/>
                        <a:t>5</a:t>
                      </a:r>
                    </a:p>
                  </a:txBody>
                  <a:tcPr marL="68580" marR="68580" marT="34290" marB="34290"/>
                </a:tc>
                <a:extLst>
                  <a:ext uri="{0D108BD9-81ED-4DB2-BD59-A6C34878D82A}">
                    <a16:rowId xmlns:a16="http://schemas.microsoft.com/office/drawing/2014/main" val="10003"/>
                  </a:ext>
                </a:extLst>
              </a:tr>
              <a:tr h="388620">
                <a:tc>
                  <a:txBody>
                    <a:bodyPr/>
                    <a:lstStyle/>
                    <a:p>
                      <a:pPr algn="ctr"/>
                      <a:r>
                        <a:rPr lang="en-US" sz="2100" dirty="0"/>
                        <a:t>SS4</a:t>
                      </a:r>
                    </a:p>
                  </a:txBody>
                  <a:tcPr marL="68580" marR="68580" marT="34290" marB="34290"/>
                </a:tc>
                <a:tc>
                  <a:txBody>
                    <a:bodyPr/>
                    <a:lstStyle/>
                    <a:p>
                      <a:pPr algn="ctr"/>
                      <a:r>
                        <a:rPr lang="en-US" sz="2100" dirty="0"/>
                        <a:t>6</a:t>
                      </a:r>
                    </a:p>
                  </a:txBody>
                  <a:tcPr marL="68580" marR="68580" marT="34290" marB="34290"/>
                </a:tc>
                <a:extLst>
                  <a:ext uri="{0D108BD9-81ED-4DB2-BD59-A6C34878D82A}">
                    <a16:rowId xmlns:a16="http://schemas.microsoft.com/office/drawing/2014/main" val="10004"/>
                  </a:ext>
                </a:extLst>
              </a:tr>
              <a:tr h="388620">
                <a:tc>
                  <a:txBody>
                    <a:bodyPr/>
                    <a:lstStyle/>
                    <a:p>
                      <a:pPr algn="ctr"/>
                      <a:r>
                        <a:rPr lang="en-US" sz="2100" dirty="0"/>
                        <a:t>SS5</a:t>
                      </a:r>
                    </a:p>
                  </a:txBody>
                  <a:tcPr marL="68580" marR="68580" marT="34290" marB="34290"/>
                </a:tc>
                <a:tc>
                  <a:txBody>
                    <a:bodyPr/>
                    <a:lstStyle/>
                    <a:p>
                      <a:pPr algn="ctr"/>
                      <a:r>
                        <a:rPr lang="en-US" sz="2100" dirty="0"/>
                        <a:t>7</a:t>
                      </a:r>
                    </a:p>
                  </a:txBody>
                  <a:tcPr marL="68580" marR="68580" marT="34290" marB="34290"/>
                </a:tc>
                <a:extLst>
                  <a:ext uri="{0D108BD9-81ED-4DB2-BD59-A6C34878D82A}">
                    <a16:rowId xmlns:a16="http://schemas.microsoft.com/office/drawing/2014/main" val="10005"/>
                  </a:ext>
                </a:extLst>
              </a:tr>
              <a:tr h="388620">
                <a:tc>
                  <a:txBody>
                    <a:bodyPr/>
                    <a:lstStyle/>
                    <a:p>
                      <a:pPr algn="ctr"/>
                      <a:r>
                        <a:rPr lang="en-US" sz="2100" dirty="0"/>
                        <a:t>VCC5</a:t>
                      </a:r>
                    </a:p>
                  </a:txBody>
                  <a:tcPr marL="68580" marR="68580" marT="34290" marB="34290"/>
                </a:tc>
                <a:tc>
                  <a:txBody>
                    <a:bodyPr/>
                    <a:lstStyle/>
                    <a:p>
                      <a:pPr algn="ctr"/>
                      <a:r>
                        <a:rPr lang="en-US" sz="2100" dirty="0"/>
                        <a:t>5V</a:t>
                      </a:r>
                    </a:p>
                  </a:txBody>
                  <a:tcPr marL="68580" marR="68580" marT="34290" marB="34290"/>
                </a:tc>
                <a:extLst>
                  <a:ext uri="{0D108BD9-81ED-4DB2-BD59-A6C34878D82A}">
                    <a16:rowId xmlns:a16="http://schemas.microsoft.com/office/drawing/2014/main" val="10006"/>
                  </a:ext>
                </a:extLst>
              </a:tr>
              <a:tr h="388620">
                <a:tc>
                  <a:txBody>
                    <a:bodyPr/>
                    <a:lstStyle/>
                    <a:p>
                      <a:pPr algn="ctr"/>
                      <a:r>
                        <a:rPr lang="en-US" sz="2100" dirty="0"/>
                        <a:t>GND</a:t>
                      </a:r>
                    </a:p>
                  </a:txBody>
                  <a:tcPr marL="68580" marR="68580" marT="34290" marB="34290"/>
                </a:tc>
                <a:tc>
                  <a:txBody>
                    <a:bodyPr/>
                    <a:lstStyle/>
                    <a:p>
                      <a:pPr algn="ctr"/>
                      <a:r>
                        <a:rPr lang="en-US" sz="2100" dirty="0"/>
                        <a:t>GND</a:t>
                      </a:r>
                    </a:p>
                  </a:txBody>
                  <a:tcPr marL="68580" marR="68580" marT="34290" marB="34290"/>
                </a:tc>
                <a:extLst>
                  <a:ext uri="{0D108BD9-81ED-4DB2-BD59-A6C34878D82A}">
                    <a16:rowId xmlns:a16="http://schemas.microsoft.com/office/drawing/2014/main" val="10007"/>
                  </a:ext>
                </a:extLst>
              </a:tr>
            </a:tbl>
          </a:graphicData>
        </a:graphic>
      </p:graphicFrame>
      <p:pic>
        <p:nvPicPr>
          <p:cNvPr id="3" name="Picture 2" descr="Document1 - Word"/>
          <p:cNvPicPr>
            <a:picLocks noChangeAspect="1"/>
          </p:cNvPicPr>
          <p:nvPr/>
        </p:nvPicPr>
        <p:blipFill rotWithShape="1">
          <a:blip r:embed="rId2">
            <a:extLst>
              <a:ext uri="{28A0092B-C50C-407E-A947-70E740481C1C}">
                <a14:useLocalDpi xmlns:a14="http://schemas.microsoft.com/office/drawing/2010/main" val="0"/>
              </a:ext>
            </a:extLst>
          </a:blip>
          <a:srcRect l="30286" t="19881" r="29428" b="7676"/>
          <a:stretch/>
        </p:blipFill>
        <p:spPr>
          <a:xfrm>
            <a:off x="4271555" y="1730038"/>
            <a:ext cx="4778828" cy="4626313"/>
          </a:xfrm>
          <a:prstGeom prst="rect">
            <a:avLst/>
          </a:prstGeom>
        </p:spPr>
      </p:pic>
    </p:spTree>
    <p:extLst>
      <p:ext uri="{BB962C8B-B14F-4D97-AF65-F5344CB8AC3E}">
        <p14:creationId xmlns:p14="http://schemas.microsoft.com/office/powerpoint/2010/main" val="129102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Chương</a:t>
            </a:r>
            <a:r>
              <a:rPr lang="en-US" dirty="0" smtClean="0"/>
              <a:t> </a:t>
            </a:r>
            <a:r>
              <a:rPr lang="en-US" dirty="0" err="1" smtClean="0"/>
              <a:t>trình</a:t>
            </a:r>
            <a:r>
              <a:rPr lang="en-US" dirty="0" smtClean="0"/>
              <a:t> </a:t>
            </a:r>
            <a:r>
              <a:rPr lang="en-US" dirty="0" err="1" smtClean="0"/>
              <a:t>mẫu</a:t>
            </a:r>
            <a:r>
              <a:rPr lang="en-US" dirty="0" smtClean="0"/>
              <a:t> (</a:t>
            </a:r>
            <a:r>
              <a:rPr lang="en-US" dirty="0" err="1" smtClean="0"/>
              <a:t>tt</a:t>
            </a:r>
            <a:r>
              <a:rPr lang="en-US" dirty="0" smtClean="0"/>
              <a:t>)</a:t>
            </a:r>
            <a:endParaRPr lang="en-US" dirty="0"/>
          </a:p>
        </p:txBody>
      </p:sp>
      <p:sp>
        <p:nvSpPr>
          <p:cNvPr id="6" name="Content Placeholder 5"/>
          <p:cNvSpPr>
            <a:spLocks noGrp="1"/>
          </p:cNvSpPr>
          <p:nvPr>
            <p:ph idx="1"/>
          </p:nvPr>
        </p:nvSpPr>
        <p:spPr>
          <a:xfrm>
            <a:off x="384101" y="1801185"/>
            <a:ext cx="4187899" cy="4351338"/>
          </a:xfrm>
        </p:spPr>
        <p:txBody>
          <a:bodyPr>
            <a:normAutofit/>
          </a:bodyPr>
          <a:lstStyle/>
          <a:p>
            <a:pPr marL="0" indent="0">
              <a:buNone/>
            </a:pPr>
            <a:r>
              <a:rPr lang="en-US" sz="1800" dirty="0">
                <a:solidFill>
                  <a:srgbClr val="0000FF"/>
                </a:solidFill>
                <a:latin typeface="Courier New" panose="02070309020205020404" pitchFamily="49" charset="0"/>
                <a:cs typeface="Courier New" panose="02070309020205020404" pitchFamily="49" charset="0"/>
              </a:rPr>
              <a:t>uses</a:t>
            </a:r>
            <a:r>
              <a:rPr lang="en-US" sz="1800" dirty="0">
                <a:solidFill>
                  <a:srgbClr val="000000"/>
                </a:solidFill>
                <a:latin typeface="Courier New" panose="02070309020205020404" pitchFamily="49" charset="0"/>
                <a:cs typeface="Courier New" panose="02070309020205020404" pitchFamily="49" charset="0"/>
              </a:rPr>
              <a:t> </a:t>
            </a:r>
            <a:r>
              <a:rPr lang="en-US" sz="1800" dirty="0" err="1" smtClean="0">
                <a:solidFill>
                  <a:srgbClr val="000000"/>
                </a:solidFill>
                <a:latin typeface="Courier New" panose="02070309020205020404" pitchFamily="49" charset="0"/>
                <a:cs typeface="Courier New" panose="02070309020205020404" pitchFamily="49" charset="0"/>
              </a:rPr>
              <a:t>STArduino</a:t>
            </a:r>
            <a:r>
              <a:rPr lang="en-US" sz="1800" dirty="0">
                <a:solidFill>
                  <a:srgbClr val="000000"/>
                </a:solidFill>
                <a:latin typeface="Courier New" panose="02070309020205020404" pitchFamily="49" charset="0"/>
                <a:cs typeface="Courier New" panose="02070309020205020404" pitchFamily="49" charset="0"/>
              </a:rPr>
              <a:t>; </a:t>
            </a:r>
          </a:p>
          <a:p>
            <a:pPr marL="0" indent="0">
              <a:buNone/>
            </a:pPr>
            <a:r>
              <a:rPr lang="en-US" sz="1800" dirty="0">
                <a:solidFill>
                  <a:srgbClr val="000000"/>
                </a:solidFill>
                <a:latin typeface="Courier New" panose="02070309020205020404" pitchFamily="49" charset="0"/>
                <a:cs typeface="Courier New" panose="02070309020205020404" pitchFamily="49" charset="0"/>
              </a:rPr>
              <a:t/>
            </a:r>
            <a:br>
              <a:rPr lang="en-US" sz="1800" dirty="0">
                <a:solidFill>
                  <a:srgbClr val="000000"/>
                </a:solidFill>
                <a:latin typeface="Courier New" panose="02070309020205020404" pitchFamily="49" charset="0"/>
                <a:cs typeface="Courier New" panose="02070309020205020404" pitchFamily="49" charset="0"/>
              </a:rPr>
            </a:br>
            <a:r>
              <a:rPr lang="en-US" sz="1800" dirty="0" err="1">
                <a:solidFill>
                  <a:srgbClr val="0000FF"/>
                </a:solidFill>
                <a:latin typeface="Courier New" panose="02070309020205020404" pitchFamily="49" charset="0"/>
                <a:cs typeface="Courier New" panose="02070309020205020404" pitchFamily="49" charset="0"/>
              </a:rPr>
              <a:t>const</a:t>
            </a:r>
            <a:r>
              <a:rPr lang="en-US" sz="1800" dirty="0">
                <a:solidFill>
                  <a:srgbClr val="000000"/>
                </a:solidFill>
                <a:latin typeface="Courier New" panose="02070309020205020404" pitchFamily="49" charset="0"/>
                <a:cs typeface="Courier New" panose="02070309020205020404" pitchFamily="49" charset="0"/>
              </a:rPr>
              <a:t> ls = </a:t>
            </a:r>
            <a:r>
              <a:rPr lang="en-US" sz="1800" dirty="0">
                <a:solidFill>
                  <a:srgbClr val="09885A"/>
                </a:solidFill>
                <a:latin typeface="Courier New" panose="02070309020205020404" pitchFamily="49" charset="0"/>
                <a:cs typeface="Courier New" panose="02070309020205020404" pitchFamily="49" charset="0"/>
              </a:rPr>
              <a:t>5</a:t>
            </a:r>
            <a:r>
              <a:rPr lang="en-US" sz="1800" dirty="0">
                <a:solidFill>
                  <a:srgbClr val="000000"/>
                </a:solidFill>
                <a:latin typeface="Courier New" panose="02070309020205020404" pitchFamily="49" charset="0"/>
                <a:cs typeface="Courier New" panose="02070309020205020404" pitchFamily="49" charset="0"/>
              </a:rPr>
              <a:t>; </a:t>
            </a:r>
          </a:p>
          <a:p>
            <a:pPr marL="0" indent="0">
              <a:buNone/>
            </a:pPr>
            <a:r>
              <a:rPr lang="en-US" sz="1800" dirty="0">
                <a:solidFill>
                  <a:srgbClr val="000000"/>
                </a:solidFill>
                <a:latin typeface="Courier New" panose="02070309020205020404" pitchFamily="49" charset="0"/>
                <a:cs typeface="Courier New" panose="02070309020205020404" pitchFamily="49" charset="0"/>
              </a:rPr>
              <a:t/>
            </a:r>
            <a:br>
              <a:rPr lang="en-US" sz="1800" dirty="0">
                <a:solidFill>
                  <a:srgbClr val="000000"/>
                </a:solidFill>
                <a:latin typeface="Courier New" panose="02070309020205020404" pitchFamily="49" charset="0"/>
                <a:cs typeface="Courier New" panose="02070309020205020404" pitchFamily="49" charset="0"/>
              </a:rPr>
            </a:br>
            <a:r>
              <a:rPr lang="en-US" sz="1800" dirty="0">
                <a:solidFill>
                  <a:srgbClr val="0000FF"/>
                </a:solidFill>
                <a:latin typeface="Courier New" panose="02070309020205020404" pitchFamily="49" charset="0"/>
                <a:cs typeface="Courier New" panose="02070309020205020404" pitchFamily="49" charset="0"/>
              </a:rPr>
              <a:t>procedure</a:t>
            </a:r>
            <a:r>
              <a:rPr lang="en-US" sz="1800" dirty="0">
                <a:solidFill>
                  <a:srgbClr val="000000"/>
                </a:solidFill>
                <a:latin typeface="Courier New" panose="02070309020205020404" pitchFamily="49" charset="0"/>
                <a:cs typeface="Courier New" panose="02070309020205020404" pitchFamily="49" charset="0"/>
              </a:rPr>
              <a:t> setup; </a:t>
            </a:r>
          </a:p>
          <a:p>
            <a:pPr marL="0" indent="0">
              <a:buNone/>
            </a:pPr>
            <a:r>
              <a:rPr lang="en-US" sz="1800" dirty="0">
                <a:solidFill>
                  <a:srgbClr val="0000FF"/>
                </a:solidFill>
                <a:latin typeface="Courier New" panose="02070309020205020404" pitchFamily="49" charset="0"/>
                <a:cs typeface="Courier New" panose="02070309020205020404" pitchFamily="49" charset="0"/>
              </a:rPr>
              <a:t>begin</a:t>
            </a:r>
            <a:r>
              <a:rPr lang="en-US" sz="1800" dirty="0">
                <a:solidFill>
                  <a:srgbClr val="000000"/>
                </a:solidFill>
                <a:latin typeface="Courier New" panose="02070309020205020404" pitchFamily="49" charset="0"/>
                <a:cs typeface="Courier New" panose="02070309020205020404" pitchFamily="49" charset="0"/>
              </a:rPr>
              <a:t> </a:t>
            </a:r>
          </a:p>
          <a:p>
            <a:pPr marL="0" indent="0">
              <a:buNone/>
            </a:pPr>
            <a:r>
              <a:rPr lang="en-US" sz="1800" dirty="0" smtClean="0">
                <a:solidFill>
                  <a:srgbClr val="000000"/>
                </a:solidFill>
                <a:latin typeface="Courier New" panose="02070309020205020404" pitchFamily="49" charset="0"/>
                <a:cs typeface="Courier New" panose="02070309020205020404" pitchFamily="49" charset="0"/>
              </a:rPr>
              <a:t>    </a:t>
            </a:r>
            <a:r>
              <a:rPr lang="en-US" sz="1800" dirty="0" err="1" smtClean="0">
                <a:solidFill>
                  <a:srgbClr val="000000"/>
                </a:solidFill>
                <a:latin typeface="Courier New" panose="02070309020205020404" pitchFamily="49" charset="0"/>
                <a:cs typeface="Courier New" panose="02070309020205020404" pitchFamily="49" charset="0"/>
              </a:rPr>
              <a:t>serialBegin</a:t>
            </a:r>
            <a:r>
              <a:rPr lang="en-US" sz="1800" dirty="0" smtClean="0">
                <a:solidFill>
                  <a:srgbClr val="000000"/>
                </a:solidFill>
                <a:latin typeface="Courier New" panose="02070309020205020404" pitchFamily="49" charset="0"/>
                <a:cs typeface="Courier New" panose="02070309020205020404" pitchFamily="49" charset="0"/>
              </a:rPr>
              <a:t>(</a:t>
            </a:r>
            <a:r>
              <a:rPr lang="en-US" sz="1800" dirty="0" smtClean="0">
                <a:solidFill>
                  <a:srgbClr val="09885A"/>
                </a:solidFill>
                <a:latin typeface="Courier New" panose="02070309020205020404" pitchFamily="49" charset="0"/>
                <a:cs typeface="Courier New" panose="02070309020205020404" pitchFamily="49" charset="0"/>
              </a:rPr>
              <a:t>9600</a:t>
            </a:r>
            <a:r>
              <a:rPr lang="en-US" sz="1800" dirty="0">
                <a:solidFill>
                  <a:srgbClr val="000000"/>
                </a:solidFill>
                <a:latin typeface="Courier New" panose="02070309020205020404" pitchFamily="49" charset="0"/>
                <a:cs typeface="Courier New" panose="02070309020205020404" pitchFamily="49" charset="0"/>
              </a:rPr>
              <a:t>); </a:t>
            </a:r>
          </a:p>
          <a:p>
            <a:pPr marL="0" indent="0">
              <a:buNone/>
            </a:pPr>
            <a:r>
              <a:rPr lang="en-US" sz="1800" dirty="0" smtClean="0">
                <a:solidFill>
                  <a:srgbClr val="000000"/>
                </a:solidFill>
                <a:latin typeface="Courier New" panose="02070309020205020404" pitchFamily="49" charset="0"/>
                <a:cs typeface="Courier New" panose="02070309020205020404" pitchFamily="49" charset="0"/>
              </a:rPr>
              <a:t>    </a:t>
            </a:r>
            <a:r>
              <a:rPr lang="en-US" sz="1800" dirty="0" err="1" smtClean="0">
                <a:solidFill>
                  <a:srgbClr val="000000"/>
                </a:solidFill>
                <a:latin typeface="Courier New" panose="02070309020205020404" pitchFamily="49" charset="0"/>
                <a:cs typeface="Courier New" panose="02070309020205020404" pitchFamily="49" charset="0"/>
              </a:rPr>
              <a:t>pinMode</a:t>
            </a:r>
            <a:r>
              <a:rPr lang="en-US" sz="1800" dirty="0" smtClean="0">
                <a:solidFill>
                  <a:srgbClr val="000000"/>
                </a:solidFill>
                <a:latin typeface="Courier New" panose="02070309020205020404" pitchFamily="49" charset="0"/>
                <a:cs typeface="Courier New" panose="02070309020205020404" pitchFamily="49" charset="0"/>
              </a:rPr>
              <a:t>(</a:t>
            </a:r>
            <a:r>
              <a:rPr lang="en-US" sz="1800" dirty="0" err="1" smtClean="0">
                <a:solidFill>
                  <a:srgbClr val="000000"/>
                </a:solidFill>
                <a:latin typeface="Courier New" panose="02070309020205020404" pitchFamily="49" charset="0"/>
                <a:cs typeface="Courier New" panose="02070309020205020404" pitchFamily="49" charset="0"/>
              </a:rPr>
              <a:t>ls,INPUT</a:t>
            </a:r>
            <a:r>
              <a:rPr lang="en-US" sz="1800" dirty="0">
                <a:solidFill>
                  <a:srgbClr val="000000"/>
                </a:solidFill>
                <a:latin typeface="Courier New" panose="02070309020205020404" pitchFamily="49" charset="0"/>
                <a:cs typeface="Courier New" panose="02070309020205020404" pitchFamily="49" charset="0"/>
              </a:rPr>
              <a:t>); </a:t>
            </a:r>
          </a:p>
          <a:p>
            <a:pPr marL="0" indent="0">
              <a:buNone/>
            </a:pPr>
            <a:r>
              <a:rPr lang="en-US" sz="1800" dirty="0">
                <a:solidFill>
                  <a:srgbClr val="0000FF"/>
                </a:solidFill>
                <a:latin typeface="Courier New" panose="02070309020205020404" pitchFamily="49" charset="0"/>
                <a:cs typeface="Courier New" panose="02070309020205020404" pitchFamily="49" charset="0"/>
              </a:rPr>
              <a:t>end</a:t>
            </a:r>
            <a:r>
              <a:rPr lang="en-US" sz="1800" dirty="0">
                <a:solidFill>
                  <a:srgbClr val="000000"/>
                </a:solidFill>
                <a:latin typeface="Courier New" panose="02070309020205020404" pitchFamily="49" charset="0"/>
                <a:cs typeface="Courier New" panose="02070309020205020404" pitchFamily="49" charset="0"/>
              </a:rPr>
              <a:t>;</a:t>
            </a:r>
          </a:p>
          <a:p>
            <a:pPr marL="0" indent="0">
              <a:buNone/>
            </a:pPr>
            <a:r>
              <a:rPr lang="en-US" sz="1800" dirty="0">
                <a:solidFill>
                  <a:srgbClr val="000000"/>
                </a:solidFill>
                <a:latin typeface="Courier New" panose="02070309020205020404" pitchFamily="49" charset="0"/>
                <a:cs typeface="Courier New" panose="02070309020205020404" pitchFamily="49" charset="0"/>
              </a:rPr>
              <a:t/>
            </a:r>
            <a:br>
              <a:rPr lang="en-US" sz="1800" dirty="0">
                <a:solidFill>
                  <a:srgbClr val="000000"/>
                </a:solidFill>
                <a:latin typeface="Courier New" panose="02070309020205020404" pitchFamily="49" charset="0"/>
                <a:cs typeface="Courier New" panose="02070309020205020404" pitchFamily="49" charset="0"/>
              </a:rPr>
            </a:br>
            <a:r>
              <a:rPr lang="en-US" sz="1800" dirty="0">
                <a:solidFill>
                  <a:srgbClr val="0000FF"/>
                </a:solidFill>
                <a:latin typeface="Courier New" panose="02070309020205020404" pitchFamily="49" charset="0"/>
                <a:cs typeface="Courier New" panose="02070309020205020404" pitchFamily="49" charset="0"/>
              </a:rPr>
              <a:t>procedure</a:t>
            </a:r>
            <a:r>
              <a:rPr lang="en-US" sz="1800" dirty="0">
                <a:solidFill>
                  <a:srgbClr val="000000"/>
                </a:solidFill>
                <a:latin typeface="Courier New" panose="02070309020205020404" pitchFamily="49" charset="0"/>
                <a:cs typeface="Courier New" panose="02070309020205020404" pitchFamily="49" charset="0"/>
              </a:rPr>
              <a:t> loop; </a:t>
            </a:r>
          </a:p>
          <a:p>
            <a:pPr marL="0" indent="0">
              <a:buNone/>
            </a:pPr>
            <a:r>
              <a:rPr lang="en-US" sz="1800" dirty="0" err="1">
                <a:solidFill>
                  <a:srgbClr val="0000FF"/>
                </a:solidFill>
                <a:latin typeface="Courier New" panose="02070309020205020404" pitchFamily="49" charset="0"/>
                <a:cs typeface="Courier New" panose="02070309020205020404" pitchFamily="49" charset="0"/>
              </a:rPr>
              <a:t>var</a:t>
            </a:r>
            <a:r>
              <a:rPr lang="en-US" sz="1800" dirty="0">
                <a:solidFill>
                  <a:srgbClr val="000000"/>
                </a:solidFill>
                <a:latin typeface="Courier New" panose="02070309020205020404" pitchFamily="49" charset="0"/>
                <a:cs typeface="Courier New" panose="02070309020205020404" pitchFamily="49" charset="0"/>
              </a:rPr>
              <a:t> value: </a:t>
            </a:r>
            <a:r>
              <a:rPr lang="en-US" sz="1800" dirty="0">
                <a:solidFill>
                  <a:srgbClr val="0000FF"/>
                </a:solidFill>
                <a:latin typeface="Courier New" panose="02070309020205020404" pitchFamily="49" charset="0"/>
                <a:cs typeface="Courier New" panose="02070309020205020404" pitchFamily="49" charset="0"/>
              </a:rPr>
              <a:t>integer</a:t>
            </a:r>
            <a:r>
              <a:rPr lang="en-US" sz="1800" dirty="0">
                <a:solidFill>
                  <a:srgbClr val="000000"/>
                </a:solidFill>
                <a:latin typeface="Courier New" panose="02070309020205020404" pitchFamily="49" charset="0"/>
                <a:cs typeface="Courier New" panose="02070309020205020404" pitchFamily="49" charset="0"/>
              </a:rPr>
              <a:t>;</a:t>
            </a:r>
            <a:r>
              <a:rPr lang="en-US" dirty="0">
                <a:solidFill>
                  <a:srgbClr val="000000"/>
                </a:solidFill>
                <a:latin typeface="Courier New" panose="02070309020205020404" pitchFamily="49" charset="0"/>
                <a:cs typeface="Courier New" panose="02070309020205020404" pitchFamily="49" charset="0"/>
              </a:rPr>
              <a:t> </a:t>
            </a:r>
          </a:p>
        </p:txBody>
      </p:sp>
      <p:sp>
        <p:nvSpPr>
          <p:cNvPr id="4" name="Slide Number Placeholder 3"/>
          <p:cNvSpPr>
            <a:spLocks noGrp="1"/>
          </p:cNvSpPr>
          <p:nvPr>
            <p:ph type="sldNum" sz="quarter" idx="12"/>
          </p:nvPr>
        </p:nvSpPr>
        <p:spPr/>
        <p:txBody>
          <a:bodyPr/>
          <a:lstStyle/>
          <a:p>
            <a:fld id="{1F478C00-9436-44DE-A567-EB6FBC213CB4}" type="slidenum">
              <a:rPr lang="en-US" smtClean="0"/>
              <a:t>5</a:t>
            </a:fld>
            <a:endParaRPr lang="en-US"/>
          </a:p>
        </p:txBody>
      </p:sp>
      <p:sp>
        <p:nvSpPr>
          <p:cNvPr id="7" name="Content Placeholder 5"/>
          <p:cNvSpPr txBox="1">
            <a:spLocks/>
          </p:cNvSpPr>
          <p:nvPr/>
        </p:nvSpPr>
        <p:spPr>
          <a:xfrm>
            <a:off x="4338085" y="1841501"/>
            <a:ext cx="4805916"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dirty="0" smtClean="0">
                <a:solidFill>
                  <a:srgbClr val="0000FF"/>
                </a:solidFill>
                <a:latin typeface="Courier New" panose="02070309020205020404" pitchFamily="49" charset="0"/>
                <a:cs typeface="Courier New" panose="02070309020205020404" pitchFamily="49" charset="0"/>
              </a:rPr>
              <a:t>begin</a:t>
            </a:r>
            <a:r>
              <a:rPr lang="en-US" sz="1800" dirty="0" smtClean="0">
                <a:solidFill>
                  <a:srgbClr val="000000"/>
                </a:solidFill>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US" sz="1800" dirty="0" smtClean="0">
                <a:solidFill>
                  <a:srgbClr val="000000"/>
                </a:solidFill>
                <a:latin typeface="Courier New" panose="02070309020205020404" pitchFamily="49" charset="0"/>
                <a:cs typeface="Courier New" panose="02070309020205020404" pitchFamily="49" charset="0"/>
              </a:rPr>
              <a:t>    value:= </a:t>
            </a:r>
            <a:r>
              <a:rPr lang="en-US" sz="1800" dirty="0" err="1" smtClean="0">
                <a:solidFill>
                  <a:srgbClr val="000000"/>
                </a:solidFill>
                <a:latin typeface="Courier New" panose="02070309020205020404" pitchFamily="49" charset="0"/>
                <a:cs typeface="Courier New" panose="02070309020205020404" pitchFamily="49" charset="0"/>
              </a:rPr>
              <a:t>digitalRead</a:t>
            </a:r>
            <a:r>
              <a:rPr lang="en-US" sz="1800" dirty="0" smtClean="0">
                <a:solidFill>
                  <a:srgbClr val="000000"/>
                </a:solidFill>
                <a:latin typeface="Courier New" panose="02070309020205020404" pitchFamily="49" charset="0"/>
                <a:cs typeface="Courier New" panose="02070309020205020404" pitchFamily="49" charset="0"/>
              </a:rPr>
              <a:t>(ls); </a:t>
            </a:r>
          </a:p>
          <a:p>
            <a:pPr marL="0" indent="0">
              <a:buFont typeface="Arial" panose="020B0604020202020204" pitchFamily="34" charset="0"/>
              <a:buNone/>
            </a:pPr>
            <a:r>
              <a:rPr lang="en-US" sz="1800" dirty="0" smtClean="0">
                <a:solidFill>
                  <a:srgbClr val="000000"/>
                </a:solidFill>
                <a:latin typeface="Courier New" panose="02070309020205020404" pitchFamily="49" charset="0"/>
                <a:cs typeface="Courier New" panose="02070309020205020404" pitchFamily="49" charset="0"/>
              </a:rPr>
              <a:t>    </a:t>
            </a:r>
            <a:r>
              <a:rPr lang="en-US" sz="1800" dirty="0" err="1" smtClean="0">
                <a:solidFill>
                  <a:srgbClr val="000000"/>
                </a:solidFill>
                <a:latin typeface="Courier New" panose="02070309020205020404" pitchFamily="49" charset="0"/>
                <a:cs typeface="Courier New" panose="02070309020205020404" pitchFamily="49" charset="0"/>
              </a:rPr>
              <a:t>serialPrintString</a:t>
            </a:r>
            <a:r>
              <a:rPr lang="en-US" sz="1800" dirty="0" smtClean="0">
                <a:solidFill>
                  <a:srgbClr val="000000"/>
                </a:solidFill>
                <a:latin typeface="Courier New" panose="02070309020205020404" pitchFamily="49" charset="0"/>
                <a:cs typeface="Courier New" panose="02070309020205020404" pitchFamily="49" charset="0"/>
              </a:rPr>
              <a:t>(</a:t>
            </a:r>
            <a:r>
              <a:rPr lang="en-US" sz="1800" dirty="0" smtClean="0">
                <a:solidFill>
                  <a:srgbClr val="A31515"/>
                </a:solidFill>
                <a:latin typeface="Courier New" panose="02070309020205020404" pitchFamily="49" charset="0"/>
                <a:cs typeface="Courier New" panose="02070309020205020404" pitchFamily="49" charset="0"/>
              </a:rPr>
              <a:t>'Value: '</a:t>
            </a:r>
            <a:r>
              <a:rPr lang="en-US" sz="1800" dirty="0" smtClean="0">
                <a:solidFill>
                  <a:srgbClr val="000000"/>
                </a:solidFill>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US" sz="1800" dirty="0" smtClean="0">
                <a:solidFill>
                  <a:srgbClr val="000000"/>
                </a:solidFill>
                <a:latin typeface="Courier New" panose="02070309020205020404" pitchFamily="49" charset="0"/>
                <a:cs typeface="Courier New" panose="02070309020205020404" pitchFamily="49" charset="0"/>
              </a:rPr>
              <a:t>    </a:t>
            </a:r>
            <a:r>
              <a:rPr lang="en-US" sz="1800" dirty="0" err="1" smtClean="0">
                <a:solidFill>
                  <a:srgbClr val="000000"/>
                </a:solidFill>
                <a:latin typeface="Courier New" panose="02070309020205020404" pitchFamily="49" charset="0"/>
                <a:cs typeface="Courier New" panose="02070309020205020404" pitchFamily="49" charset="0"/>
              </a:rPr>
              <a:t>serialPrintlnLong</a:t>
            </a:r>
            <a:r>
              <a:rPr lang="en-US" sz="1800" dirty="0" smtClean="0">
                <a:solidFill>
                  <a:srgbClr val="000000"/>
                </a:solidFill>
                <a:latin typeface="Courier New" panose="02070309020205020404" pitchFamily="49" charset="0"/>
                <a:cs typeface="Courier New" panose="02070309020205020404" pitchFamily="49" charset="0"/>
              </a:rPr>
              <a:t>(value); </a:t>
            </a:r>
          </a:p>
          <a:p>
            <a:pPr marL="0" indent="0">
              <a:buFont typeface="Arial" panose="020B0604020202020204" pitchFamily="34" charset="0"/>
              <a:buNone/>
            </a:pPr>
            <a:r>
              <a:rPr lang="en-US" sz="1800" dirty="0" smtClean="0">
                <a:solidFill>
                  <a:srgbClr val="000000"/>
                </a:solidFill>
                <a:latin typeface="Courier New" panose="02070309020205020404" pitchFamily="49" charset="0"/>
                <a:cs typeface="Courier New" panose="02070309020205020404" pitchFamily="49" charset="0"/>
              </a:rPr>
              <a:t>    delay(</a:t>
            </a:r>
            <a:r>
              <a:rPr lang="en-US" sz="1800" dirty="0" smtClean="0">
                <a:solidFill>
                  <a:srgbClr val="09885A"/>
                </a:solidFill>
                <a:latin typeface="Courier New" panose="02070309020205020404" pitchFamily="49" charset="0"/>
                <a:cs typeface="Courier New" panose="02070309020205020404" pitchFamily="49" charset="0"/>
              </a:rPr>
              <a:t>1000</a:t>
            </a:r>
            <a:r>
              <a:rPr lang="en-US" sz="1800" dirty="0" smtClean="0">
                <a:solidFill>
                  <a:srgbClr val="000000"/>
                </a:solidFill>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US" sz="1800" dirty="0" smtClean="0">
                <a:solidFill>
                  <a:srgbClr val="0000FF"/>
                </a:solidFill>
                <a:latin typeface="Courier New" panose="02070309020205020404" pitchFamily="49" charset="0"/>
                <a:cs typeface="Courier New" panose="02070309020205020404" pitchFamily="49" charset="0"/>
              </a:rPr>
              <a:t>end</a:t>
            </a:r>
            <a:r>
              <a:rPr lang="en-US" sz="1800" dirty="0" smtClean="0">
                <a:solidFill>
                  <a:srgbClr val="000000"/>
                </a:solidFill>
                <a:latin typeface="Courier New" panose="02070309020205020404" pitchFamily="49" charset="0"/>
                <a:cs typeface="Courier New" panose="02070309020205020404" pitchFamily="49" charset="0"/>
              </a:rPr>
              <a:t>;</a:t>
            </a:r>
          </a:p>
          <a:p>
            <a:pPr marL="0" indent="0">
              <a:buFont typeface="Arial" panose="020B0604020202020204" pitchFamily="34" charset="0"/>
              <a:buNone/>
            </a:pPr>
            <a:r>
              <a:rPr lang="en-US" sz="1800" dirty="0" smtClean="0">
                <a:solidFill>
                  <a:srgbClr val="000000"/>
                </a:solidFill>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US" sz="1800" dirty="0" smtClean="0">
                <a:solidFill>
                  <a:srgbClr val="0000FF"/>
                </a:solidFill>
                <a:latin typeface="Courier New" panose="02070309020205020404" pitchFamily="49" charset="0"/>
                <a:cs typeface="Courier New" panose="02070309020205020404" pitchFamily="49" charset="0"/>
              </a:rPr>
              <a:t>begin</a:t>
            </a:r>
            <a:r>
              <a:rPr lang="en-US" sz="1800" dirty="0" smtClean="0">
                <a:solidFill>
                  <a:srgbClr val="000000"/>
                </a:solidFill>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US" sz="1800" dirty="0" smtClean="0">
                <a:solidFill>
                  <a:srgbClr val="000000"/>
                </a:solidFill>
                <a:latin typeface="Courier New" panose="02070309020205020404" pitchFamily="49" charset="0"/>
                <a:cs typeface="Courier New" panose="02070309020205020404" pitchFamily="49" charset="0"/>
              </a:rPr>
              <a:t>    setup; </a:t>
            </a:r>
          </a:p>
          <a:p>
            <a:pPr marL="0" indent="0">
              <a:buFont typeface="Arial" panose="020B0604020202020204" pitchFamily="34" charset="0"/>
              <a:buNone/>
            </a:pPr>
            <a:r>
              <a:rPr lang="en-US" sz="1800" dirty="0" smtClean="0">
                <a:solidFill>
                  <a:srgbClr val="000000"/>
                </a:solidFill>
                <a:latin typeface="Courier New" panose="02070309020205020404" pitchFamily="49" charset="0"/>
                <a:cs typeface="Courier New" panose="02070309020205020404" pitchFamily="49" charset="0"/>
              </a:rPr>
              <a:t>    loop; </a:t>
            </a:r>
          </a:p>
          <a:p>
            <a:pPr marL="0" indent="0">
              <a:buFont typeface="Arial" panose="020B0604020202020204" pitchFamily="34" charset="0"/>
              <a:buNone/>
            </a:pPr>
            <a:r>
              <a:rPr lang="en-US" sz="1800" dirty="0" smtClean="0">
                <a:solidFill>
                  <a:srgbClr val="0000FF"/>
                </a:solidFill>
                <a:latin typeface="Courier New" panose="02070309020205020404" pitchFamily="49" charset="0"/>
                <a:cs typeface="Courier New" panose="02070309020205020404" pitchFamily="49" charset="0"/>
              </a:rPr>
              <a:t>end</a:t>
            </a:r>
            <a:r>
              <a:rPr lang="en-US" sz="1800" dirty="0" smtClean="0">
                <a:solidFill>
                  <a:srgbClr val="000000"/>
                </a:solidFill>
                <a:latin typeface="Courier New" panose="02070309020205020404" pitchFamily="49" charset="0"/>
                <a:cs typeface="Courier New" panose="02070309020205020404" pitchFamily="49" charset="0"/>
              </a:rPr>
              <a:t>.</a:t>
            </a:r>
            <a:endParaRPr lang="en-US" sz="1800" dirty="0">
              <a:solidFill>
                <a:srgbClr val="00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53296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buFont typeface="+mj-lt"/>
              <a:buAutoNum type="romanUcPeriod" startAt="2"/>
            </a:pPr>
            <a:r>
              <a:rPr lang="en-US" smtClean="0"/>
              <a:t>Cảm biến khoảng cách (UltraSonic Sensor)</a:t>
            </a:r>
            <a:endParaRPr lang="en-US" dirty="0"/>
          </a:p>
        </p:txBody>
      </p:sp>
      <p:sp>
        <p:nvSpPr>
          <p:cNvPr id="3" name="Content Placeholder 2"/>
          <p:cNvSpPr>
            <a:spLocks noGrp="1"/>
          </p:cNvSpPr>
          <p:nvPr>
            <p:ph idx="1"/>
          </p:nvPr>
        </p:nvSpPr>
        <p:spPr/>
        <p:txBody>
          <a:bodyPr>
            <a:normAutofit/>
          </a:bodyPr>
          <a:lstStyle/>
          <a:p>
            <a:r>
              <a:rPr lang="en-US" sz="2000" b="1" smtClean="0"/>
              <a:t>Yêu cầu:</a:t>
            </a:r>
            <a:r>
              <a:rPr lang="en-US" sz="2000" smtClean="0"/>
              <a:t/>
            </a:r>
            <a:br>
              <a:rPr lang="en-US" sz="2000" smtClean="0"/>
            </a:br>
            <a:r>
              <a:rPr lang="en-US" sz="2000" smtClean="0"/>
              <a:t>Viết chương trình đọc giá trị của cảm biến khoảng cách và ghi giá trị của cảm biến ra cổng Serial trên mạch Arduino</a:t>
            </a:r>
          </a:p>
          <a:p>
            <a:r>
              <a:rPr lang="en-US" sz="2000" smtClean="0"/>
              <a:t>Ghi chú:</a:t>
            </a:r>
          </a:p>
          <a:p>
            <a:pPr lvl="1"/>
            <a:r>
              <a:rPr lang="en-US" sz="2000" smtClean="0"/>
              <a:t>Giá trị trả về của cảm biến khoảng cách là khoảng thời gian (microseconds) tính từ lúc cảm biến phát ra sóng siêu âm đến lúc nhận lại sóng phản xạ.</a:t>
            </a:r>
          </a:p>
          <a:p>
            <a:pPr lvl="1"/>
            <a:r>
              <a:rPr lang="vi-VN" sz="2000" smtClean="0"/>
              <a:t>Tốc độ của âm thanh trong không khí là 340 m/s (hằng số vật lý), tương đương với 29,412 ms/cm (106 / (340*100)). Khi đã tính được thời gian, ta sẽ chia cho 29,412 để được </a:t>
            </a:r>
            <a:r>
              <a:rPr lang="en-US" sz="2000" smtClean="0"/>
              <a:t>quãng đ</a:t>
            </a:r>
            <a:r>
              <a:rPr lang="vi-VN" sz="2000" smtClean="0"/>
              <a:t>ư</a:t>
            </a:r>
            <a:r>
              <a:rPr lang="en-US" sz="2000" smtClean="0"/>
              <a:t>ờng, sau đó chia tiếp cho 2 để đ</a:t>
            </a:r>
            <a:r>
              <a:rPr lang="vi-VN" sz="2000" smtClean="0"/>
              <a:t>ư</a:t>
            </a:r>
            <a:r>
              <a:rPr lang="en-US" sz="2000" smtClean="0"/>
              <a:t>ợc khoảng cách từ cảm biến đến vật cản:</a:t>
            </a:r>
          </a:p>
          <a:p>
            <a:pPr marL="457200" lvl="1" indent="0">
              <a:buNone/>
            </a:pPr>
            <a:r>
              <a:rPr lang="en-US" sz="2000" smtClean="0"/>
              <a:t>		</a:t>
            </a:r>
            <a:r>
              <a:rPr lang="en-US" sz="2000" b="1" smtClean="0"/>
              <a:t>Khoảng cách = microseconds/29/2</a:t>
            </a:r>
            <a:endParaRPr lang="en-US" sz="2000" b="1" dirty="0"/>
          </a:p>
        </p:txBody>
      </p:sp>
      <p:sp>
        <p:nvSpPr>
          <p:cNvPr id="4" name="Slide Number Placeholder 3"/>
          <p:cNvSpPr>
            <a:spLocks noGrp="1"/>
          </p:cNvSpPr>
          <p:nvPr>
            <p:ph type="sldNum" sz="quarter" idx="12"/>
          </p:nvPr>
        </p:nvSpPr>
        <p:spPr/>
        <p:txBody>
          <a:bodyPr/>
          <a:lstStyle/>
          <a:p>
            <a:fld id="{1F478C00-9436-44DE-A567-EB6FBC213CB4}" type="slidenum">
              <a:rPr lang="en-US" smtClean="0"/>
              <a:pPr/>
              <a:t>6</a:t>
            </a:fld>
            <a:endParaRPr lang="en-US"/>
          </a:p>
        </p:txBody>
      </p:sp>
    </p:spTree>
    <p:extLst>
      <p:ext uri="{BB962C8B-B14F-4D97-AF65-F5344CB8AC3E}">
        <p14:creationId xmlns:p14="http://schemas.microsoft.com/office/powerpoint/2010/main" val="3697030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Sơ</a:t>
            </a:r>
            <a:r>
              <a:rPr lang="en-US" dirty="0"/>
              <a:t> </a:t>
            </a:r>
            <a:r>
              <a:rPr lang="en-US" dirty="0" err="1"/>
              <a:t>đồ</a:t>
            </a:r>
            <a:r>
              <a:rPr lang="en-US" dirty="0"/>
              <a:t> </a:t>
            </a:r>
            <a:r>
              <a:rPr lang="en-US" dirty="0" err="1"/>
              <a:t>đi</a:t>
            </a:r>
            <a:r>
              <a:rPr lang="en-US" dirty="0"/>
              <a:t> </a:t>
            </a:r>
            <a:r>
              <a:rPr lang="en-US" dirty="0" err="1"/>
              <a:t>dây</a:t>
            </a:r>
            <a:endParaRPr lang="en-US" dirty="0"/>
          </a:p>
        </p:txBody>
      </p:sp>
      <p:sp>
        <p:nvSpPr>
          <p:cNvPr id="4" name="Slide Number Placeholder 3"/>
          <p:cNvSpPr>
            <a:spLocks noGrp="1"/>
          </p:cNvSpPr>
          <p:nvPr>
            <p:ph type="sldNum" sz="quarter" idx="12"/>
          </p:nvPr>
        </p:nvSpPr>
        <p:spPr/>
        <p:txBody>
          <a:bodyPr/>
          <a:lstStyle/>
          <a:p>
            <a:fld id="{1F478C00-9436-44DE-A567-EB6FBC213CB4}" type="slidenum">
              <a:rPr lang="en-US" smtClean="0"/>
              <a:t>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04538448"/>
              </p:ext>
            </p:extLst>
          </p:nvPr>
        </p:nvGraphicFramePr>
        <p:xfrm>
          <a:off x="350352" y="1690689"/>
          <a:ext cx="4630491" cy="2263140"/>
        </p:xfrm>
        <a:graphic>
          <a:graphicData uri="http://schemas.openxmlformats.org/drawingml/2006/table">
            <a:tbl>
              <a:tblPr firstRow="1" bandRow="1">
                <a:tableStyleId>{5C22544A-7EE6-4342-B048-85BDC9FD1C3A}</a:tableStyleId>
              </a:tblPr>
              <a:tblGrid>
                <a:gridCol w="2727638">
                  <a:extLst>
                    <a:ext uri="{9D8B030D-6E8A-4147-A177-3AD203B41FA5}">
                      <a16:colId xmlns:a16="http://schemas.microsoft.com/office/drawing/2014/main" val="20000"/>
                    </a:ext>
                  </a:extLst>
                </a:gridCol>
                <a:gridCol w="1902853">
                  <a:extLst>
                    <a:ext uri="{9D8B030D-6E8A-4147-A177-3AD203B41FA5}">
                      <a16:colId xmlns:a16="http://schemas.microsoft.com/office/drawing/2014/main" val="20001"/>
                    </a:ext>
                  </a:extLst>
                </a:gridCol>
              </a:tblGrid>
              <a:tr h="388620">
                <a:tc>
                  <a:txBody>
                    <a:bodyPr/>
                    <a:lstStyle/>
                    <a:p>
                      <a:pPr algn="ctr"/>
                      <a:r>
                        <a:rPr lang="en-US" sz="2100" dirty="0" err="1">
                          <a:sym typeface="Wingdings" panose="05000000000000000000" pitchFamily="2" charset="2"/>
                        </a:rPr>
                        <a:t>Cảm</a:t>
                      </a:r>
                      <a:r>
                        <a:rPr lang="en-US" sz="2100" dirty="0">
                          <a:sym typeface="Wingdings" panose="05000000000000000000" pitchFamily="2" charset="2"/>
                        </a:rPr>
                        <a:t> </a:t>
                      </a:r>
                      <a:r>
                        <a:rPr lang="en-US" sz="2100" dirty="0" err="1">
                          <a:sym typeface="Wingdings" panose="05000000000000000000" pitchFamily="2" charset="2"/>
                        </a:rPr>
                        <a:t>biến</a:t>
                      </a:r>
                      <a:r>
                        <a:rPr lang="en-US" sz="2100" dirty="0">
                          <a:sym typeface="Wingdings" panose="05000000000000000000" pitchFamily="2" charset="2"/>
                        </a:rPr>
                        <a:t> </a:t>
                      </a:r>
                      <a:r>
                        <a:rPr lang="en-US" sz="2100" dirty="0" err="1">
                          <a:sym typeface="Wingdings" panose="05000000000000000000" pitchFamily="2" charset="2"/>
                        </a:rPr>
                        <a:t>khoảng</a:t>
                      </a:r>
                      <a:r>
                        <a:rPr lang="en-US" sz="2100" baseline="0" dirty="0">
                          <a:sym typeface="Wingdings" panose="05000000000000000000" pitchFamily="2" charset="2"/>
                        </a:rPr>
                        <a:t> </a:t>
                      </a:r>
                      <a:r>
                        <a:rPr lang="en-US" sz="2100" baseline="0" dirty="0" err="1">
                          <a:sym typeface="Wingdings" panose="05000000000000000000" pitchFamily="2" charset="2"/>
                        </a:rPr>
                        <a:t>cách</a:t>
                      </a:r>
                      <a:endParaRPr lang="en-US" sz="2100" dirty="0"/>
                    </a:p>
                  </a:txBody>
                  <a:tcPr marL="68580" marR="68580" marT="34290" marB="34290"/>
                </a:tc>
                <a:tc>
                  <a:txBody>
                    <a:bodyPr/>
                    <a:lstStyle/>
                    <a:p>
                      <a:pPr algn="ctr"/>
                      <a:r>
                        <a:rPr lang="en-US" sz="2100" dirty="0" err="1"/>
                        <a:t>Mạch</a:t>
                      </a:r>
                      <a:r>
                        <a:rPr lang="en-US" sz="2100" dirty="0"/>
                        <a:t> </a:t>
                      </a:r>
                      <a:r>
                        <a:rPr lang="en-US" sz="2100" dirty="0" err="1"/>
                        <a:t>arduino</a:t>
                      </a:r>
                      <a:endParaRPr lang="en-US" sz="2100" dirty="0"/>
                    </a:p>
                  </a:txBody>
                  <a:tcPr marL="68580" marR="68580" marT="34290" marB="34290"/>
                </a:tc>
                <a:extLst>
                  <a:ext uri="{0D108BD9-81ED-4DB2-BD59-A6C34878D82A}">
                    <a16:rowId xmlns:a16="http://schemas.microsoft.com/office/drawing/2014/main" val="10000"/>
                  </a:ext>
                </a:extLst>
              </a:tr>
              <a:tr h="388620">
                <a:tc>
                  <a:txBody>
                    <a:bodyPr/>
                    <a:lstStyle/>
                    <a:p>
                      <a:pPr algn="ctr"/>
                      <a:r>
                        <a:rPr lang="en-US" sz="2100" dirty="0"/>
                        <a:t>VCC</a:t>
                      </a:r>
                    </a:p>
                  </a:txBody>
                  <a:tcPr marL="68580" marR="68580" marT="34290" marB="34290"/>
                </a:tc>
                <a:tc>
                  <a:txBody>
                    <a:bodyPr/>
                    <a:lstStyle/>
                    <a:p>
                      <a:pPr algn="ctr"/>
                      <a:r>
                        <a:rPr lang="en-US" sz="2100" dirty="0"/>
                        <a:t>5V</a:t>
                      </a:r>
                    </a:p>
                  </a:txBody>
                  <a:tcPr marL="68580" marR="68580" marT="34290" marB="34290"/>
                </a:tc>
                <a:extLst>
                  <a:ext uri="{0D108BD9-81ED-4DB2-BD59-A6C34878D82A}">
                    <a16:rowId xmlns:a16="http://schemas.microsoft.com/office/drawing/2014/main" val="10001"/>
                  </a:ext>
                </a:extLst>
              </a:tr>
              <a:tr h="388620">
                <a:tc>
                  <a:txBody>
                    <a:bodyPr/>
                    <a:lstStyle/>
                    <a:p>
                      <a:pPr algn="ctr"/>
                      <a:r>
                        <a:rPr lang="en-US" sz="2100" dirty="0"/>
                        <a:t>Trig</a:t>
                      </a:r>
                    </a:p>
                  </a:txBody>
                  <a:tcPr marL="68580" marR="68580" marT="34290" marB="34290"/>
                </a:tc>
                <a:tc>
                  <a:txBody>
                    <a:bodyPr/>
                    <a:lstStyle/>
                    <a:p>
                      <a:pPr algn="ctr"/>
                      <a:r>
                        <a:rPr lang="en-US" sz="2100" dirty="0"/>
                        <a:t>12</a:t>
                      </a:r>
                    </a:p>
                  </a:txBody>
                  <a:tcPr marL="68580" marR="68580" marT="34290" marB="34290"/>
                </a:tc>
                <a:extLst>
                  <a:ext uri="{0D108BD9-81ED-4DB2-BD59-A6C34878D82A}">
                    <a16:rowId xmlns:a16="http://schemas.microsoft.com/office/drawing/2014/main" val="10002"/>
                  </a:ext>
                </a:extLst>
              </a:tr>
              <a:tr h="388620">
                <a:tc>
                  <a:txBody>
                    <a:bodyPr/>
                    <a:lstStyle/>
                    <a:p>
                      <a:pPr algn="ctr"/>
                      <a:r>
                        <a:rPr lang="en-US" sz="2100" dirty="0"/>
                        <a:t>Echo</a:t>
                      </a:r>
                    </a:p>
                  </a:txBody>
                  <a:tcPr marL="68580" marR="68580" marT="34290" marB="34290"/>
                </a:tc>
                <a:tc>
                  <a:txBody>
                    <a:bodyPr/>
                    <a:lstStyle/>
                    <a:p>
                      <a:pPr algn="ctr"/>
                      <a:r>
                        <a:rPr lang="en-US" sz="2100" dirty="0"/>
                        <a:t>13</a:t>
                      </a:r>
                    </a:p>
                  </a:txBody>
                  <a:tcPr marL="68580" marR="68580" marT="34290" marB="34290"/>
                </a:tc>
                <a:extLst>
                  <a:ext uri="{0D108BD9-81ED-4DB2-BD59-A6C34878D82A}">
                    <a16:rowId xmlns:a16="http://schemas.microsoft.com/office/drawing/2014/main" val="10003"/>
                  </a:ext>
                </a:extLst>
              </a:tr>
              <a:tr h="388620">
                <a:tc>
                  <a:txBody>
                    <a:bodyPr/>
                    <a:lstStyle/>
                    <a:p>
                      <a:pPr algn="ctr"/>
                      <a:r>
                        <a:rPr lang="en-US" sz="2100" dirty="0"/>
                        <a:t>GND</a:t>
                      </a:r>
                    </a:p>
                  </a:txBody>
                  <a:tcPr marL="68580" marR="68580" marT="34290" marB="34290"/>
                </a:tc>
                <a:tc>
                  <a:txBody>
                    <a:bodyPr/>
                    <a:lstStyle/>
                    <a:p>
                      <a:pPr algn="ctr"/>
                      <a:r>
                        <a:rPr lang="en-US" sz="2100" dirty="0"/>
                        <a:t>GND</a:t>
                      </a:r>
                    </a:p>
                  </a:txBody>
                  <a:tcPr marL="68580" marR="68580" marT="34290" marB="34290"/>
                </a:tc>
                <a:extLst>
                  <a:ext uri="{0D108BD9-81ED-4DB2-BD59-A6C34878D82A}">
                    <a16:rowId xmlns:a16="http://schemas.microsoft.com/office/drawing/2014/main" val="10004"/>
                  </a:ext>
                </a:extLst>
              </a:tr>
            </a:tbl>
          </a:graphicData>
        </a:graphic>
      </p:graphicFrame>
      <p:pic>
        <p:nvPicPr>
          <p:cNvPr id="6" name="Picture 5"/>
          <p:cNvPicPr>
            <a:picLocks noChangeAspect="1"/>
          </p:cNvPicPr>
          <p:nvPr/>
        </p:nvPicPr>
        <p:blipFill>
          <a:blip r:embed="rId2"/>
          <a:stretch>
            <a:fillRect/>
          </a:stretch>
        </p:blipFill>
        <p:spPr>
          <a:xfrm rot="16200000">
            <a:off x="4254888" y="1808108"/>
            <a:ext cx="6126862" cy="3651362"/>
          </a:xfrm>
          <a:prstGeom prst="rect">
            <a:avLst/>
          </a:prstGeom>
        </p:spPr>
      </p:pic>
    </p:spTree>
    <p:extLst>
      <p:ext uri="{BB962C8B-B14F-4D97-AF65-F5344CB8AC3E}">
        <p14:creationId xmlns:p14="http://schemas.microsoft.com/office/powerpoint/2010/main" val="1828207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Chương trình mẫu</a:t>
            </a:r>
            <a:endParaRPr lang="en-US" dirty="0"/>
          </a:p>
        </p:txBody>
      </p:sp>
      <p:sp>
        <p:nvSpPr>
          <p:cNvPr id="6" name="Content Placeholder 5"/>
          <p:cNvSpPr>
            <a:spLocks noGrp="1"/>
          </p:cNvSpPr>
          <p:nvPr>
            <p:ph idx="1"/>
          </p:nvPr>
        </p:nvSpPr>
        <p:spPr>
          <a:xfrm>
            <a:off x="130629" y="1451429"/>
            <a:ext cx="8897257" cy="4725534"/>
          </a:xfrm>
        </p:spPr>
        <p:txBody>
          <a:bodyPr>
            <a:noAutofit/>
          </a:bodyPr>
          <a:lstStyle/>
          <a:p>
            <a:pPr marL="0" indent="0">
              <a:buNone/>
            </a:pPr>
            <a:r>
              <a:rPr lang="en-US" sz="1600" dirty="0">
                <a:solidFill>
                  <a:srgbClr val="0000FF"/>
                </a:solidFill>
                <a:latin typeface="Courier New" panose="02070309020205020404" pitchFamily="49" charset="0"/>
                <a:cs typeface="Courier New" panose="02070309020205020404" pitchFamily="49" charset="0"/>
              </a:rPr>
              <a:t>uses</a:t>
            </a:r>
            <a:r>
              <a:rPr lang="en-US" sz="1600" dirty="0">
                <a:solidFill>
                  <a:srgbClr val="000000"/>
                </a:solidFill>
                <a:latin typeface="Courier New" panose="02070309020205020404" pitchFamily="49" charset="0"/>
                <a:cs typeface="Courier New" panose="02070309020205020404" pitchFamily="49" charset="0"/>
              </a:rPr>
              <a:t> </a:t>
            </a:r>
            <a:r>
              <a:rPr lang="en-US" sz="1600" dirty="0" err="1" smtClean="0">
                <a:solidFill>
                  <a:srgbClr val="000000"/>
                </a:solidFill>
                <a:latin typeface="Courier New" panose="02070309020205020404" pitchFamily="49" charset="0"/>
                <a:cs typeface="Courier New" panose="02070309020205020404" pitchFamily="49" charset="0"/>
              </a:rPr>
              <a:t>STArduino</a:t>
            </a:r>
            <a:r>
              <a:rPr lang="en-US" sz="1600" dirty="0">
                <a:solidFill>
                  <a:srgbClr val="000000"/>
                </a:solidFill>
                <a:latin typeface="Courier New" panose="02070309020205020404" pitchFamily="49" charset="0"/>
                <a:cs typeface="Courier New" panose="02070309020205020404" pitchFamily="49" charset="0"/>
              </a:rPr>
              <a:t>;</a:t>
            </a:r>
          </a:p>
          <a:p>
            <a:pPr marL="0" indent="0">
              <a:buNone/>
            </a:pPr>
            <a:r>
              <a:rPr lang="en-US" sz="1600" dirty="0" err="1">
                <a:solidFill>
                  <a:srgbClr val="0000FF"/>
                </a:solidFill>
                <a:latin typeface="Courier New" panose="02070309020205020404" pitchFamily="49" charset="0"/>
                <a:cs typeface="Courier New" panose="02070309020205020404" pitchFamily="49" charset="0"/>
              </a:rPr>
              <a:t>const</a:t>
            </a:r>
            <a:r>
              <a:rPr lang="en-US" sz="1600" dirty="0">
                <a:solidFill>
                  <a:srgbClr val="000000"/>
                </a:solidFill>
                <a:latin typeface="Courier New" panose="02070309020205020404" pitchFamily="49" charset="0"/>
                <a:cs typeface="Courier New" panose="02070309020205020404" pitchFamily="49" charset="0"/>
              </a:rPr>
              <a:t> </a:t>
            </a:r>
            <a:endParaRPr lang="en-US" sz="1600" dirty="0" smtClean="0">
              <a:solidFill>
                <a:srgbClr val="000000"/>
              </a:solidFill>
              <a:latin typeface="Courier New" panose="02070309020205020404" pitchFamily="49" charset="0"/>
              <a:cs typeface="Courier New" panose="02070309020205020404" pitchFamily="49" charset="0"/>
            </a:endParaRPr>
          </a:p>
          <a:p>
            <a:pPr marL="0" indent="0">
              <a:buNone/>
            </a:pPr>
            <a:r>
              <a:rPr lang="en-US" sz="1600" dirty="0">
                <a:solidFill>
                  <a:srgbClr val="000000"/>
                </a:solidFill>
                <a:latin typeface="Courier New" panose="02070309020205020404" pitchFamily="49" charset="0"/>
                <a:cs typeface="Courier New" panose="02070309020205020404" pitchFamily="49" charset="0"/>
              </a:rPr>
              <a:t> </a:t>
            </a: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err="1" smtClean="0">
                <a:solidFill>
                  <a:srgbClr val="000000"/>
                </a:solidFill>
                <a:latin typeface="Courier New" panose="02070309020205020404" pitchFamily="49" charset="0"/>
                <a:cs typeface="Courier New" panose="02070309020205020404" pitchFamily="49" charset="0"/>
              </a:rPr>
              <a:t>trigPin</a:t>
            </a: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a:solidFill>
                  <a:srgbClr val="000000"/>
                </a:solidFill>
                <a:latin typeface="Courier New" panose="02070309020205020404" pitchFamily="49" charset="0"/>
                <a:cs typeface="Courier New" panose="02070309020205020404" pitchFamily="49" charset="0"/>
              </a:rPr>
              <a:t>= </a:t>
            </a:r>
            <a:r>
              <a:rPr lang="en-US" sz="1600" dirty="0">
                <a:solidFill>
                  <a:srgbClr val="09885A"/>
                </a:solidFill>
                <a:latin typeface="Courier New" panose="02070309020205020404" pitchFamily="49" charset="0"/>
                <a:cs typeface="Courier New" panose="02070309020205020404" pitchFamily="49" charset="0"/>
              </a:rPr>
              <a:t>12</a:t>
            </a:r>
            <a:r>
              <a:rPr lang="en-US" sz="1600" dirty="0">
                <a:solidFill>
                  <a:srgbClr val="000000"/>
                </a:solidFill>
                <a:latin typeface="Courier New" panose="02070309020205020404" pitchFamily="49" charset="0"/>
                <a:cs typeface="Courier New" panose="02070309020205020404" pitchFamily="49" charset="0"/>
              </a:rPr>
              <a:t>;     </a:t>
            </a:r>
          </a:p>
          <a:p>
            <a:pPr marL="0" indent="0">
              <a:buNone/>
            </a:pP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err="1" smtClean="0">
                <a:solidFill>
                  <a:srgbClr val="000000"/>
                </a:solidFill>
                <a:latin typeface="Courier New" panose="02070309020205020404" pitchFamily="49" charset="0"/>
                <a:cs typeface="Courier New" panose="02070309020205020404" pitchFamily="49" charset="0"/>
              </a:rPr>
              <a:t>echoPin</a:t>
            </a: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a:solidFill>
                  <a:srgbClr val="000000"/>
                </a:solidFill>
                <a:latin typeface="Courier New" panose="02070309020205020404" pitchFamily="49" charset="0"/>
                <a:cs typeface="Courier New" panose="02070309020205020404" pitchFamily="49" charset="0"/>
              </a:rPr>
              <a:t>= </a:t>
            </a:r>
            <a:r>
              <a:rPr lang="en-US" sz="1600" dirty="0">
                <a:solidFill>
                  <a:srgbClr val="09885A"/>
                </a:solidFill>
                <a:latin typeface="Courier New" panose="02070309020205020404" pitchFamily="49" charset="0"/>
                <a:cs typeface="Courier New" panose="02070309020205020404" pitchFamily="49" charset="0"/>
              </a:rPr>
              <a:t>13</a:t>
            </a:r>
            <a:r>
              <a:rPr lang="en-US" sz="1600" dirty="0">
                <a:solidFill>
                  <a:srgbClr val="000000"/>
                </a:solidFill>
                <a:latin typeface="Courier New" panose="02070309020205020404" pitchFamily="49" charset="0"/>
                <a:cs typeface="Courier New" panose="02070309020205020404" pitchFamily="49" charset="0"/>
              </a:rPr>
              <a:t>;</a:t>
            </a:r>
          </a:p>
          <a:p>
            <a:pPr marL="0" indent="0">
              <a:buNone/>
            </a:pPr>
            <a:endParaRPr lang="en-US" sz="1600" dirty="0" smtClean="0">
              <a:solidFill>
                <a:srgbClr val="0000FF"/>
              </a:solidFill>
              <a:latin typeface="Courier New" panose="02070309020205020404" pitchFamily="49" charset="0"/>
              <a:cs typeface="Courier New" panose="02070309020205020404" pitchFamily="49" charset="0"/>
            </a:endParaRPr>
          </a:p>
          <a:p>
            <a:pPr marL="0" indent="0">
              <a:buNone/>
            </a:pPr>
            <a:r>
              <a:rPr lang="en-US" sz="1600" dirty="0" smtClean="0">
                <a:solidFill>
                  <a:srgbClr val="0000FF"/>
                </a:solidFill>
                <a:latin typeface="Courier New" panose="02070309020205020404" pitchFamily="49" charset="0"/>
                <a:cs typeface="Courier New" panose="02070309020205020404" pitchFamily="49" charset="0"/>
              </a:rPr>
              <a:t>function</a:t>
            </a: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err="1">
                <a:solidFill>
                  <a:srgbClr val="000000"/>
                </a:solidFill>
                <a:latin typeface="Courier New" panose="02070309020205020404" pitchFamily="49" charset="0"/>
                <a:cs typeface="Courier New" panose="02070309020205020404" pitchFamily="49" charset="0"/>
              </a:rPr>
              <a:t>microsecondsToInches</a:t>
            </a:r>
            <a:r>
              <a:rPr lang="en-US" sz="1600" dirty="0">
                <a:solidFill>
                  <a:srgbClr val="000000"/>
                </a:solidFill>
                <a:latin typeface="Courier New" panose="02070309020205020404" pitchFamily="49" charset="0"/>
                <a:cs typeface="Courier New" panose="02070309020205020404" pitchFamily="49" charset="0"/>
              </a:rPr>
              <a:t>(microseconds: </a:t>
            </a:r>
            <a:r>
              <a:rPr lang="en-US" sz="1600" dirty="0" err="1">
                <a:solidFill>
                  <a:srgbClr val="0000FF"/>
                </a:solidFill>
                <a:latin typeface="Courier New" panose="02070309020205020404" pitchFamily="49" charset="0"/>
                <a:cs typeface="Courier New" panose="02070309020205020404" pitchFamily="49" charset="0"/>
              </a:rPr>
              <a:t>longint</a:t>
            </a:r>
            <a:r>
              <a:rPr lang="en-US" sz="1600" dirty="0">
                <a:solidFill>
                  <a:srgbClr val="000000"/>
                </a:solidFill>
                <a:latin typeface="Courier New" panose="02070309020205020404" pitchFamily="49" charset="0"/>
                <a:cs typeface="Courier New" panose="02070309020205020404" pitchFamily="49" charset="0"/>
              </a:rPr>
              <a:t>): </a:t>
            </a:r>
            <a:r>
              <a:rPr lang="en-US" sz="1600" dirty="0" err="1">
                <a:solidFill>
                  <a:srgbClr val="0000FF"/>
                </a:solidFill>
                <a:latin typeface="Courier New" panose="02070309020205020404" pitchFamily="49" charset="0"/>
                <a:cs typeface="Courier New" panose="02070309020205020404" pitchFamily="49" charset="0"/>
              </a:rPr>
              <a:t>longint</a:t>
            </a:r>
            <a:r>
              <a:rPr lang="en-US" sz="1600" dirty="0">
                <a:solidFill>
                  <a:srgbClr val="000000"/>
                </a:solidFill>
                <a:latin typeface="Courier New" panose="02070309020205020404" pitchFamily="49" charset="0"/>
                <a:cs typeface="Courier New" panose="02070309020205020404" pitchFamily="49" charset="0"/>
              </a:rPr>
              <a:t>;</a:t>
            </a:r>
          </a:p>
          <a:p>
            <a:pPr marL="0" indent="0">
              <a:buNone/>
            </a:pPr>
            <a:r>
              <a:rPr lang="en-US" sz="1600" dirty="0">
                <a:solidFill>
                  <a:srgbClr val="0000FF"/>
                </a:solidFill>
                <a:latin typeface="Courier New" panose="02070309020205020404" pitchFamily="49" charset="0"/>
                <a:cs typeface="Courier New" panose="02070309020205020404" pitchFamily="49" charset="0"/>
              </a:rPr>
              <a:t>begin</a:t>
            </a:r>
            <a:r>
              <a:rPr lang="en-US" sz="1600" dirty="0">
                <a:solidFill>
                  <a:srgbClr val="000000"/>
                </a:solidFill>
                <a:latin typeface="Courier New" panose="02070309020205020404" pitchFamily="49" charset="0"/>
                <a:cs typeface="Courier New" panose="02070309020205020404" pitchFamily="49" charset="0"/>
              </a:rPr>
              <a:t>   </a:t>
            </a:r>
          </a:p>
          <a:p>
            <a:pPr marL="0" indent="0">
              <a:buNone/>
            </a:pP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err="1" smtClean="0">
                <a:solidFill>
                  <a:srgbClr val="000000"/>
                </a:solidFill>
                <a:latin typeface="Courier New" panose="02070309020205020404" pitchFamily="49" charset="0"/>
                <a:cs typeface="Courier New" panose="02070309020205020404" pitchFamily="49" charset="0"/>
              </a:rPr>
              <a:t>microsecondsToInches</a:t>
            </a: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a:solidFill>
                  <a:srgbClr val="000000"/>
                </a:solidFill>
                <a:latin typeface="Courier New" panose="02070309020205020404" pitchFamily="49" charset="0"/>
                <a:cs typeface="Courier New" panose="02070309020205020404" pitchFamily="49" charset="0"/>
              </a:rPr>
              <a:t>:= microseconds/</a:t>
            </a:r>
            <a:r>
              <a:rPr lang="en-US" sz="1600" dirty="0">
                <a:solidFill>
                  <a:srgbClr val="09885A"/>
                </a:solidFill>
                <a:latin typeface="Courier New" panose="02070309020205020404" pitchFamily="49" charset="0"/>
                <a:cs typeface="Courier New" panose="02070309020205020404" pitchFamily="49" charset="0"/>
              </a:rPr>
              <a:t>74</a:t>
            </a:r>
            <a:r>
              <a:rPr lang="en-US" sz="1600" dirty="0">
                <a:solidFill>
                  <a:srgbClr val="000000"/>
                </a:solidFill>
                <a:latin typeface="Courier New" panose="02070309020205020404" pitchFamily="49" charset="0"/>
                <a:cs typeface="Courier New" panose="02070309020205020404" pitchFamily="49" charset="0"/>
              </a:rPr>
              <a:t>/</a:t>
            </a:r>
            <a:r>
              <a:rPr lang="en-US" sz="1600" dirty="0">
                <a:solidFill>
                  <a:srgbClr val="09885A"/>
                </a:solidFill>
                <a:latin typeface="Courier New" panose="02070309020205020404" pitchFamily="49" charset="0"/>
                <a:cs typeface="Courier New" panose="02070309020205020404" pitchFamily="49" charset="0"/>
              </a:rPr>
              <a:t>2</a:t>
            </a:r>
            <a:r>
              <a:rPr lang="en-US" sz="1600" dirty="0">
                <a:solidFill>
                  <a:srgbClr val="000000"/>
                </a:solidFill>
                <a:latin typeface="Courier New" panose="02070309020205020404" pitchFamily="49" charset="0"/>
                <a:cs typeface="Courier New" panose="02070309020205020404" pitchFamily="49" charset="0"/>
              </a:rPr>
              <a:t>; </a:t>
            </a:r>
          </a:p>
          <a:p>
            <a:pPr marL="0" indent="0">
              <a:buNone/>
            </a:pPr>
            <a:r>
              <a:rPr lang="en-US" sz="1600" dirty="0">
                <a:solidFill>
                  <a:srgbClr val="0000FF"/>
                </a:solidFill>
                <a:latin typeface="Courier New" panose="02070309020205020404" pitchFamily="49" charset="0"/>
                <a:cs typeface="Courier New" panose="02070309020205020404" pitchFamily="49" charset="0"/>
              </a:rPr>
              <a:t>end</a:t>
            </a:r>
            <a:r>
              <a:rPr lang="en-US" sz="1600" dirty="0">
                <a:solidFill>
                  <a:srgbClr val="000000"/>
                </a:solidFill>
                <a:latin typeface="Courier New" panose="02070309020205020404" pitchFamily="49" charset="0"/>
                <a:cs typeface="Courier New" panose="02070309020205020404" pitchFamily="49" charset="0"/>
              </a:rPr>
              <a:t>;</a:t>
            </a:r>
          </a:p>
          <a:p>
            <a:pPr marL="0" indent="0">
              <a:buNone/>
            </a:pPr>
            <a:endParaRPr lang="en-US" sz="1600" dirty="0" smtClean="0">
              <a:solidFill>
                <a:srgbClr val="0000FF"/>
              </a:solidFill>
              <a:latin typeface="Courier New" panose="02070309020205020404" pitchFamily="49" charset="0"/>
              <a:cs typeface="Courier New" panose="02070309020205020404" pitchFamily="49" charset="0"/>
            </a:endParaRPr>
          </a:p>
          <a:p>
            <a:pPr marL="0" indent="0">
              <a:buNone/>
            </a:pPr>
            <a:r>
              <a:rPr lang="en-US" sz="1600" dirty="0" smtClean="0">
                <a:solidFill>
                  <a:srgbClr val="0000FF"/>
                </a:solidFill>
                <a:latin typeface="Courier New" panose="02070309020205020404" pitchFamily="49" charset="0"/>
                <a:cs typeface="Courier New" panose="02070309020205020404" pitchFamily="49" charset="0"/>
              </a:rPr>
              <a:t>function</a:t>
            </a: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err="1">
                <a:solidFill>
                  <a:srgbClr val="000000"/>
                </a:solidFill>
                <a:latin typeface="Courier New" panose="02070309020205020404" pitchFamily="49" charset="0"/>
                <a:cs typeface="Courier New" panose="02070309020205020404" pitchFamily="49" charset="0"/>
              </a:rPr>
              <a:t>microsecondsToCentimeters</a:t>
            </a:r>
            <a:r>
              <a:rPr lang="en-US" sz="1600" dirty="0">
                <a:solidFill>
                  <a:srgbClr val="000000"/>
                </a:solidFill>
                <a:latin typeface="Courier New" panose="02070309020205020404" pitchFamily="49" charset="0"/>
                <a:cs typeface="Courier New" panose="02070309020205020404" pitchFamily="49" charset="0"/>
              </a:rPr>
              <a:t>(microseconds: </a:t>
            </a:r>
            <a:r>
              <a:rPr lang="en-US" sz="1600" dirty="0" err="1">
                <a:solidFill>
                  <a:srgbClr val="0000FF"/>
                </a:solidFill>
                <a:latin typeface="Courier New" panose="02070309020205020404" pitchFamily="49" charset="0"/>
                <a:cs typeface="Courier New" panose="02070309020205020404" pitchFamily="49" charset="0"/>
              </a:rPr>
              <a:t>longint</a:t>
            </a:r>
            <a:r>
              <a:rPr lang="en-US" sz="1600" dirty="0">
                <a:solidFill>
                  <a:srgbClr val="000000"/>
                </a:solidFill>
                <a:latin typeface="Courier New" panose="02070309020205020404" pitchFamily="49" charset="0"/>
                <a:cs typeface="Courier New" panose="02070309020205020404" pitchFamily="49" charset="0"/>
              </a:rPr>
              <a:t>): </a:t>
            </a:r>
            <a:r>
              <a:rPr lang="en-US" sz="1600" dirty="0" err="1">
                <a:solidFill>
                  <a:srgbClr val="0000FF"/>
                </a:solidFill>
                <a:latin typeface="Courier New" panose="02070309020205020404" pitchFamily="49" charset="0"/>
                <a:cs typeface="Courier New" panose="02070309020205020404" pitchFamily="49" charset="0"/>
              </a:rPr>
              <a:t>longint</a:t>
            </a:r>
            <a:r>
              <a:rPr lang="en-US" sz="1600" dirty="0" smtClean="0">
                <a:solidFill>
                  <a:srgbClr val="000000"/>
                </a:solidFill>
                <a:latin typeface="Courier New" panose="02070309020205020404" pitchFamily="49" charset="0"/>
                <a:cs typeface="Courier New" panose="02070309020205020404" pitchFamily="49" charset="0"/>
              </a:rPr>
              <a:t>;</a:t>
            </a:r>
          </a:p>
          <a:p>
            <a:pPr marL="0" indent="0">
              <a:buNone/>
            </a:pPr>
            <a:r>
              <a:rPr lang="en-US" sz="1600" dirty="0">
                <a:solidFill>
                  <a:srgbClr val="0000FF"/>
                </a:solidFill>
                <a:latin typeface="Courier New" panose="02070309020205020404" pitchFamily="49" charset="0"/>
                <a:cs typeface="Courier New" panose="02070309020205020404" pitchFamily="49" charset="0"/>
              </a:rPr>
              <a:t>begin</a:t>
            </a:r>
            <a:r>
              <a:rPr lang="en-US" sz="1600" dirty="0">
                <a:solidFill>
                  <a:srgbClr val="000000"/>
                </a:solidFill>
                <a:latin typeface="Courier New" panose="02070309020205020404" pitchFamily="49" charset="0"/>
                <a:cs typeface="Courier New" panose="02070309020205020404" pitchFamily="49" charset="0"/>
              </a:rPr>
              <a:t>   </a:t>
            </a:r>
          </a:p>
          <a:p>
            <a:pPr marL="0" indent="0">
              <a:buNone/>
            </a:pP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err="1" smtClean="0">
                <a:solidFill>
                  <a:srgbClr val="000000"/>
                </a:solidFill>
                <a:latin typeface="Courier New" panose="02070309020205020404" pitchFamily="49" charset="0"/>
                <a:cs typeface="Courier New" panose="02070309020205020404" pitchFamily="49" charset="0"/>
              </a:rPr>
              <a:t>microsecondsToCentimeters</a:t>
            </a:r>
            <a:r>
              <a:rPr lang="en-US" sz="1600" dirty="0" smtClean="0">
                <a:solidFill>
                  <a:srgbClr val="000000"/>
                </a:solidFill>
                <a:latin typeface="Courier New" panose="02070309020205020404" pitchFamily="49" charset="0"/>
                <a:cs typeface="Courier New" panose="02070309020205020404" pitchFamily="49" charset="0"/>
              </a:rPr>
              <a:t> </a:t>
            </a:r>
            <a:r>
              <a:rPr lang="en-US" sz="1600" dirty="0">
                <a:solidFill>
                  <a:srgbClr val="000000"/>
                </a:solidFill>
                <a:latin typeface="Courier New" panose="02070309020205020404" pitchFamily="49" charset="0"/>
                <a:cs typeface="Courier New" panose="02070309020205020404" pitchFamily="49" charset="0"/>
              </a:rPr>
              <a:t>:= microseconds/</a:t>
            </a:r>
            <a:r>
              <a:rPr lang="en-US" sz="1600" dirty="0">
                <a:solidFill>
                  <a:srgbClr val="09885A"/>
                </a:solidFill>
                <a:latin typeface="Courier New" panose="02070309020205020404" pitchFamily="49" charset="0"/>
                <a:cs typeface="Courier New" panose="02070309020205020404" pitchFamily="49" charset="0"/>
              </a:rPr>
              <a:t>29</a:t>
            </a:r>
            <a:r>
              <a:rPr lang="en-US" sz="1600" dirty="0">
                <a:solidFill>
                  <a:srgbClr val="000000"/>
                </a:solidFill>
                <a:latin typeface="Courier New" panose="02070309020205020404" pitchFamily="49" charset="0"/>
                <a:cs typeface="Courier New" panose="02070309020205020404" pitchFamily="49" charset="0"/>
              </a:rPr>
              <a:t>/</a:t>
            </a:r>
            <a:r>
              <a:rPr lang="en-US" sz="1600" dirty="0">
                <a:solidFill>
                  <a:srgbClr val="09885A"/>
                </a:solidFill>
                <a:latin typeface="Courier New" panose="02070309020205020404" pitchFamily="49" charset="0"/>
                <a:cs typeface="Courier New" panose="02070309020205020404" pitchFamily="49" charset="0"/>
              </a:rPr>
              <a:t>2</a:t>
            </a:r>
            <a:r>
              <a:rPr lang="en-US" sz="1600" dirty="0">
                <a:solidFill>
                  <a:srgbClr val="000000"/>
                </a:solidFill>
                <a:latin typeface="Courier New" panose="02070309020205020404" pitchFamily="49" charset="0"/>
                <a:cs typeface="Courier New" panose="02070309020205020404" pitchFamily="49" charset="0"/>
              </a:rPr>
              <a:t>;</a:t>
            </a:r>
          </a:p>
          <a:p>
            <a:pPr marL="0" indent="0">
              <a:buNone/>
            </a:pPr>
            <a:r>
              <a:rPr lang="en-US" sz="1600" dirty="0">
                <a:solidFill>
                  <a:srgbClr val="0000FF"/>
                </a:solidFill>
                <a:latin typeface="Courier New" panose="02070309020205020404" pitchFamily="49" charset="0"/>
                <a:cs typeface="Courier New" panose="02070309020205020404" pitchFamily="49" charset="0"/>
              </a:rPr>
              <a:t>end</a:t>
            </a:r>
            <a:r>
              <a:rPr lang="en-US" sz="1600" dirty="0">
                <a:solidFill>
                  <a:srgbClr val="000000"/>
                </a:solidFill>
                <a:latin typeface="Courier New" panose="02070309020205020404" pitchFamily="49" charset="0"/>
                <a:cs typeface="Courier New" panose="02070309020205020404" pitchFamily="49" charset="0"/>
              </a:rPr>
              <a:t>;</a:t>
            </a:r>
          </a:p>
          <a:p>
            <a:pPr marL="0" indent="0">
              <a:buNone/>
            </a:pPr>
            <a:endParaRPr lang="en-US" sz="1600" dirty="0" smtClean="0">
              <a:solidFill>
                <a:srgbClr val="000000"/>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1F478C00-9436-44DE-A567-EB6FBC213CB4}" type="slidenum">
              <a:rPr lang="en-US" smtClean="0"/>
              <a:pPr/>
              <a:t>8</a:t>
            </a:fld>
            <a:endParaRPr lang="en-US"/>
          </a:p>
        </p:txBody>
      </p:sp>
    </p:spTree>
    <p:extLst>
      <p:ext uri="{BB962C8B-B14F-4D97-AF65-F5344CB8AC3E}">
        <p14:creationId xmlns:p14="http://schemas.microsoft.com/office/powerpoint/2010/main" val="3329668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Chương trình mẫu (tt)</a:t>
            </a:r>
            <a:endParaRPr lang="en-US" dirty="0"/>
          </a:p>
        </p:txBody>
      </p:sp>
      <p:sp>
        <p:nvSpPr>
          <p:cNvPr id="6" name="Content Placeholder 5"/>
          <p:cNvSpPr>
            <a:spLocks noGrp="1"/>
          </p:cNvSpPr>
          <p:nvPr>
            <p:ph idx="1"/>
          </p:nvPr>
        </p:nvSpPr>
        <p:spPr>
          <a:xfrm>
            <a:off x="130629" y="1451429"/>
            <a:ext cx="8897257" cy="4725534"/>
          </a:xfrm>
        </p:spPr>
        <p:txBody>
          <a:bodyPr>
            <a:noAutofit/>
          </a:bodyPr>
          <a:lstStyle/>
          <a:p>
            <a:pPr marL="0" indent="0">
              <a:buNone/>
            </a:pPr>
            <a:r>
              <a:rPr lang="en-US" sz="1600" smtClean="0">
                <a:solidFill>
                  <a:srgbClr val="0000FF"/>
                </a:solidFill>
                <a:latin typeface="Courier New" panose="02070309020205020404" pitchFamily="49" charset="0"/>
                <a:cs typeface="Courier New" panose="02070309020205020404" pitchFamily="49" charset="0"/>
              </a:rPr>
              <a:t>procedure</a:t>
            </a:r>
            <a:r>
              <a:rPr lang="en-US" sz="1600" smtClean="0">
                <a:solidFill>
                  <a:srgbClr val="000000"/>
                </a:solidFill>
                <a:latin typeface="Courier New" panose="02070309020205020404" pitchFamily="49" charset="0"/>
                <a:cs typeface="Courier New" panose="02070309020205020404" pitchFamily="49" charset="0"/>
              </a:rPr>
              <a:t> setup;</a:t>
            </a:r>
          </a:p>
          <a:p>
            <a:pPr marL="0" indent="0">
              <a:buNone/>
            </a:pPr>
            <a:r>
              <a:rPr lang="en-US" sz="1600" smtClean="0">
                <a:solidFill>
                  <a:srgbClr val="0000FF"/>
                </a:solidFill>
                <a:latin typeface="Courier New" panose="02070309020205020404" pitchFamily="49" charset="0"/>
                <a:cs typeface="Courier New" panose="02070309020205020404" pitchFamily="49" charset="0"/>
              </a:rPr>
              <a:t>begin</a:t>
            </a:r>
            <a:r>
              <a:rPr lang="en-US" sz="160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smtClean="0">
                <a:solidFill>
                  <a:srgbClr val="000000"/>
                </a:solidFill>
                <a:latin typeface="Courier New" panose="02070309020205020404" pitchFamily="49" charset="0"/>
                <a:cs typeface="Courier New" panose="02070309020205020404" pitchFamily="49" charset="0"/>
              </a:rPr>
              <a:t>    serialBegin(</a:t>
            </a:r>
            <a:r>
              <a:rPr lang="en-US" sz="1600" smtClean="0">
                <a:solidFill>
                  <a:srgbClr val="09885A"/>
                </a:solidFill>
                <a:latin typeface="Courier New" panose="02070309020205020404" pitchFamily="49" charset="0"/>
                <a:cs typeface="Courier New" panose="02070309020205020404" pitchFamily="49" charset="0"/>
              </a:rPr>
              <a:t>9600</a:t>
            </a:r>
            <a:r>
              <a:rPr lang="en-US" sz="1600" smtClean="0">
                <a:solidFill>
                  <a:srgbClr val="000000"/>
                </a:solidFill>
                <a:latin typeface="Courier New" panose="02070309020205020404" pitchFamily="49" charset="0"/>
                <a:cs typeface="Courier New" panose="02070309020205020404" pitchFamily="49" charset="0"/>
              </a:rPr>
              <a:t>);</a:t>
            </a:r>
            <a:r>
              <a:rPr lang="en-US" sz="1600" smtClean="0">
                <a:solidFill>
                  <a:srgbClr val="008000"/>
                </a:solidFill>
                <a:latin typeface="Courier New" panose="02070309020205020404" pitchFamily="49" charset="0"/>
                <a:cs typeface="Courier New" panose="02070309020205020404" pitchFamily="49" charset="0"/>
              </a:rPr>
              <a:t>{chan trig se phat tin hieu}</a:t>
            </a:r>
            <a:endParaRPr lang="en-US" sz="1600" smtClean="0">
              <a:solidFill>
                <a:srgbClr val="000000"/>
              </a:solidFill>
              <a:latin typeface="Courier New" panose="02070309020205020404" pitchFamily="49" charset="0"/>
              <a:cs typeface="Courier New" panose="02070309020205020404" pitchFamily="49" charset="0"/>
            </a:endParaRPr>
          </a:p>
          <a:p>
            <a:pPr marL="0" indent="0">
              <a:buNone/>
            </a:pPr>
            <a:r>
              <a:rPr lang="en-US" sz="1600" smtClean="0">
                <a:solidFill>
                  <a:srgbClr val="000000"/>
                </a:solidFill>
                <a:latin typeface="Courier New" panose="02070309020205020404" pitchFamily="49" charset="0"/>
                <a:cs typeface="Courier New" panose="02070309020205020404" pitchFamily="49" charset="0"/>
              </a:rPr>
              <a:t>    pinMode(trigPin,OUTPUT);</a:t>
            </a:r>
            <a:r>
              <a:rPr lang="en-US" sz="1600" smtClean="0">
                <a:solidFill>
                  <a:srgbClr val="008000"/>
                </a:solidFill>
                <a:latin typeface="Courier New" panose="02070309020205020404" pitchFamily="49" charset="0"/>
                <a:cs typeface="Courier New" panose="02070309020205020404" pitchFamily="49" charset="0"/>
              </a:rPr>
              <a:t>{chan echo se nhan tin hieu}</a:t>
            </a:r>
            <a:r>
              <a:rPr lang="en-US" sz="1600" smtClean="0">
                <a:solidFill>
                  <a:srgbClr val="000000"/>
                </a:solidFill>
                <a:latin typeface="Courier New" panose="02070309020205020404" pitchFamily="49" charset="0"/>
                <a:cs typeface="Courier New" panose="02070309020205020404" pitchFamily="49" charset="0"/>
              </a:rPr>
              <a:t>    </a:t>
            </a:r>
          </a:p>
          <a:p>
            <a:pPr marL="0" indent="0">
              <a:buNone/>
            </a:pPr>
            <a:r>
              <a:rPr lang="en-US" sz="1600" smtClean="0">
                <a:solidFill>
                  <a:srgbClr val="000000"/>
                </a:solidFill>
                <a:latin typeface="Courier New" panose="02070309020205020404" pitchFamily="49" charset="0"/>
                <a:cs typeface="Courier New" panose="02070309020205020404" pitchFamily="49" charset="0"/>
              </a:rPr>
              <a:t>    pinMode(echoPin,INPUT); </a:t>
            </a:r>
          </a:p>
          <a:p>
            <a:pPr marL="0" indent="0">
              <a:buNone/>
            </a:pPr>
            <a:r>
              <a:rPr lang="en-US" sz="1600" smtClean="0">
                <a:solidFill>
                  <a:srgbClr val="0000FF"/>
                </a:solidFill>
                <a:latin typeface="Courier New" panose="02070309020205020404" pitchFamily="49" charset="0"/>
                <a:cs typeface="Courier New" panose="02070309020205020404" pitchFamily="49" charset="0"/>
              </a:rPr>
              <a:t>end</a:t>
            </a:r>
            <a:r>
              <a:rPr lang="en-US" sz="1600" smtClean="0">
                <a:solidFill>
                  <a:srgbClr val="000000"/>
                </a:solidFill>
                <a:latin typeface="Courier New" panose="02070309020205020404" pitchFamily="49" charset="0"/>
                <a:cs typeface="Courier New" panose="02070309020205020404" pitchFamily="49" charset="0"/>
              </a:rPr>
              <a:t>;</a:t>
            </a:r>
          </a:p>
        </p:txBody>
      </p:sp>
      <p:sp>
        <p:nvSpPr>
          <p:cNvPr id="4" name="Slide Number Placeholder 3"/>
          <p:cNvSpPr>
            <a:spLocks noGrp="1"/>
          </p:cNvSpPr>
          <p:nvPr>
            <p:ph type="sldNum" sz="quarter" idx="12"/>
          </p:nvPr>
        </p:nvSpPr>
        <p:spPr/>
        <p:txBody>
          <a:bodyPr/>
          <a:lstStyle/>
          <a:p>
            <a:fld id="{1F478C00-9436-44DE-A567-EB6FBC213CB4}" type="slidenum">
              <a:rPr lang="en-US" smtClean="0"/>
              <a:pPr/>
              <a:t>9</a:t>
            </a:fld>
            <a:endParaRPr lang="en-US"/>
          </a:p>
        </p:txBody>
      </p:sp>
    </p:spTree>
    <p:extLst>
      <p:ext uri="{BB962C8B-B14F-4D97-AF65-F5344CB8AC3E}">
        <p14:creationId xmlns:p14="http://schemas.microsoft.com/office/powerpoint/2010/main" val="3329668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1336</TotalTime>
  <Words>500</Words>
  <Application>Microsoft Office PowerPoint</Application>
  <PresentationFormat>On-screen Show (4:3)</PresentationFormat>
  <Paragraphs>198</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Courier New</vt:lpstr>
      <vt:lpstr>Wingdings</vt:lpstr>
      <vt:lpstr>Office Theme</vt:lpstr>
      <vt:lpstr>Giao Tiếp Với Cảm Biến</vt:lpstr>
      <vt:lpstr>Nội dung</vt:lpstr>
      <vt:lpstr>Cảm biến dò đường thanh 5 led (Line Sensor)</vt:lpstr>
      <vt:lpstr>Sơ đồ đi dây</vt:lpstr>
      <vt:lpstr>Chương trình mẫu (tt)</vt:lpstr>
      <vt:lpstr>Cảm biến khoảng cách (UltraSonic Sensor)</vt:lpstr>
      <vt:lpstr>Sơ đồ đi dây</vt:lpstr>
      <vt:lpstr>Chương trình mẫu</vt:lpstr>
      <vt:lpstr>Chương trình mẫu (tt)</vt:lpstr>
      <vt:lpstr>Chương trình mẫu (tt)</vt:lpstr>
      <vt:lpstr>Chương trình mẫu (tt)</vt:lpstr>
      <vt:lpstr>Cảm biến góc nghiêng</vt:lpstr>
      <vt:lpstr>Sơ đồ đi dây</vt:lpstr>
      <vt:lpstr>Chương trình mẫu  (tt)</vt:lpstr>
      <vt:lpstr>Chương trình mẫu  (tt)</vt:lpstr>
      <vt:lpstr>Chương trình mẫu (tt)</vt:lpstr>
      <vt:lpstr>Bài tập</vt:lpstr>
      <vt:lpstr>Bài tập (tt)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Tran Thanh Dan</cp:lastModifiedBy>
  <cp:revision>299</cp:revision>
  <dcterms:created xsi:type="dcterms:W3CDTF">2016-10-24T07:49:44Z</dcterms:created>
  <dcterms:modified xsi:type="dcterms:W3CDTF">2017-11-02T16:15:35Z</dcterms:modified>
</cp:coreProperties>
</file>